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1451" r:id="rId2"/>
    <p:sldId id="1462" r:id="rId3"/>
    <p:sldId id="1441" r:id="rId4"/>
    <p:sldId id="1442" r:id="rId5"/>
    <p:sldId id="265" r:id="rId6"/>
    <p:sldId id="269" r:id="rId7"/>
    <p:sldId id="1444" r:id="rId8"/>
    <p:sldId id="1445" r:id="rId9"/>
    <p:sldId id="1446" r:id="rId10"/>
    <p:sldId id="1443" r:id="rId11"/>
    <p:sldId id="267" r:id="rId12"/>
    <p:sldId id="1448" r:id="rId13"/>
    <p:sldId id="1449" r:id="rId14"/>
    <p:sldId id="1453" r:id="rId15"/>
    <p:sldId id="281" r:id="rId16"/>
    <p:sldId id="282" r:id="rId17"/>
    <p:sldId id="325" r:id="rId18"/>
    <p:sldId id="322" r:id="rId19"/>
    <p:sldId id="1454" r:id="rId20"/>
    <p:sldId id="292" r:id="rId21"/>
    <p:sldId id="258" r:id="rId22"/>
    <p:sldId id="1455" r:id="rId23"/>
    <p:sldId id="327" r:id="rId24"/>
    <p:sldId id="289" r:id="rId25"/>
    <p:sldId id="1457" r:id="rId26"/>
    <p:sldId id="336" r:id="rId27"/>
    <p:sldId id="286" r:id="rId28"/>
    <p:sldId id="1456" r:id="rId29"/>
    <p:sldId id="328" r:id="rId30"/>
    <p:sldId id="323" r:id="rId31"/>
    <p:sldId id="1458" r:id="rId32"/>
    <p:sldId id="309" r:id="rId33"/>
    <p:sldId id="1459" r:id="rId34"/>
    <p:sldId id="1460" r:id="rId35"/>
    <p:sldId id="1440" r:id="rId36"/>
    <p:sldId id="1461" r:id="rId37"/>
    <p:sldId id="311" r:id="rId38"/>
    <p:sldId id="320" r:id="rId39"/>
    <p:sldId id="1452" r:id="rId40"/>
    <p:sldId id="1422" r:id="rId41"/>
    <p:sldId id="302" r:id="rId4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1398D69-C48A-47AA-A20E-94E48D887E85}">
          <p14:sldIdLst>
            <p14:sldId id="1451"/>
            <p14:sldId id="1462"/>
            <p14:sldId id="1441"/>
            <p14:sldId id="1442"/>
            <p14:sldId id="265"/>
            <p14:sldId id="269"/>
            <p14:sldId id="1444"/>
            <p14:sldId id="1445"/>
            <p14:sldId id="1446"/>
            <p14:sldId id="1443"/>
            <p14:sldId id="267"/>
            <p14:sldId id="1448"/>
            <p14:sldId id="1449"/>
            <p14:sldId id="1453"/>
            <p14:sldId id="281"/>
            <p14:sldId id="282"/>
            <p14:sldId id="325"/>
            <p14:sldId id="322"/>
            <p14:sldId id="1454"/>
            <p14:sldId id="292"/>
            <p14:sldId id="258"/>
            <p14:sldId id="1455"/>
            <p14:sldId id="327"/>
            <p14:sldId id="289"/>
            <p14:sldId id="1457"/>
            <p14:sldId id="336"/>
            <p14:sldId id="286"/>
            <p14:sldId id="1456"/>
            <p14:sldId id="328"/>
            <p14:sldId id="323"/>
            <p14:sldId id="1458"/>
            <p14:sldId id="309"/>
            <p14:sldId id="1459"/>
            <p14:sldId id="1460"/>
            <p14:sldId id="1440"/>
            <p14:sldId id="1461"/>
          </p14:sldIdLst>
        </p14:section>
        <p14:section name="备用" id="{8E23ACCE-7F5E-4AAB-8378-4E4BA2494683}">
          <p14:sldIdLst>
            <p14:sldId id="311"/>
            <p14:sldId id="320"/>
            <p14:sldId id="1452"/>
            <p14:sldId id="1422"/>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ADAA"/>
    <a:srgbClr val="41CBC8"/>
    <a:srgbClr val="36C0C0"/>
    <a:srgbClr val="1F91BF"/>
    <a:srgbClr val="AEE9E8"/>
    <a:srgbClr val="0E5DD0"/>
    <a:srgbClr val="1078CE"/>
    <a:srgbClr val="1A7FC4"/>
    <a:srgbClr val="2098BE"/>
    <a:srgbClr val="2CA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88" autoAdjust="0"/>
    <p:restoredTop sz="93267" autoAdjust="0"/>
  </p:normalViewPr>
  <p:slideViewPr>
    <p:cSldViewPr snapToGrid="0">
      <p:cViewPr varScale="1">
        <p:scale>
          <a:sx n="75" d="100"/>
          <a:sy n="75" d="100"/>
        </p:scale>
        <p:origin x="72" y="3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CF1F7C-F5F7-431E-AFD0-A924E1826B20}" type="doc">
      <dgm:prSet loTypeId="urn:microsoft.com/office/officeart/2005/8/layout/hChevron3" loCatId="process" qsTypeId="urn:microsoft.com/office/officeart/2005/8/quickstyle/simple1" qsCatId="simple" csTypeId="urn:microsoft.com/office/officeart/2005/8/colors/accent1_2" csCatId="accent1" phldr="1"/>
      <dgm:spPr/>
    </dgm:pt>
    <dgm:pt modelId="{EA346E3D-B9CD-4167-ACF3-5039C67D09C1}">
      <dgm:prSet phldrT="[文本]">
        <dgm:style>
          <a:lnRef idx="2">
            <a:schemeClr val="accent2"/>
          </a:lnRef>
          <a:fillRef idx="1">
            <a:schemeClr val="lt1"/>
          </a:fillRef>
          <a:effectRef idx="0">
            <a:schemeClr val="accent2"/>
          </a:effectRef>
          <a:fontRef idx="minor">
            <a:schemeClr val="dk1"/>
          </a:fontRef>
        </dgm:style>
      </dgm:prSet>
      <dgm:spPr>
        <a:ln>
          <a:solidFill>
            <a:srgbClr val="36C0C0"/>
          </a:solidFill>
        </a:ln>
        <a:effectLst/>
      </dgm:spPr>
      <dgm: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老师讲学生听</a:t>
          </a:r>
        </a:p>
      </dgm:t>
    </dgm:pt>
    <dgm:pt modelId="{D5786C0A-2ACE-491E-B10A-BB159302F690}" type="parTrans" cxnId="{8B747EFB-7D86-47ED-B3BB-1B912110669D}">
      <dgm:prSet/>
      <dgm:spPr/>
      <dgm:t>
        <a:bodyPr/>
        <a:lstStyle/>
        <a:p>
          <a:endParaRPr lang="zh-CN" altLang="en-US"/>
        </a:p>
      </dgm:t>
    </dgm:pt>
    <dgm:pt modelId="{2A876D7F-F5D1-4D75-88B9-896B33809103}" type="sibTrans" cxnId="{8B747EFB-7D86-47ED-B3BB-1B912110669D}">
      <dgm:prSet/>
      <dgm:spPr/>
      <dgm:t>
        <a:bodyPr/>
        <a:lstStyle/>
        <a:p>
          <a:endParaRPr lang="zh-CN" altLang="en-US"/>
        </a:p>
      </dgm:t>
    </dgm:pt>
    <dgm:pt modelId="{897D3AB7-EE9D-4065-9531-6613001E3DEA}">
      <dgm:prSet phldrT="[文本]">
        <dgm:style>
          <a:lnRef idx="2">
            <a:schemeClr val="accent2"/>
          </a:lnRef>
          <a:fillRef idx="1">
            <a:schemeClr val="lt1"/>
          </a:fillRef>
          <a:effectRef idx="0">
            <a:schemeClr val="accent2"/>
          </a:effectRef>
          <a:fontRef idx="minor">
            <a:schemeClr val="dk1"/>
          </a:fontRef>
        </dgm:style>
      </dgm:prSet>
      <dgm:spPr>
        <a:ln>
          <a:solidFill>
            <a:srgbClr val="36C0C0"/>
          </a:solidFill>
        </a:ln>
        <a:effectLst/>
      </dgm:spPr>
      <dgm: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学习记忆</a:t>
          </a:r>
        </a:p>
      </dgm:t>
    </dgm:pt>
    <dgm:pt modelId="{95BAAEA8-AC3D-4A04-B687-DB13E406FA6E}" type="parTrans" cxnId="{59331907-1932-4F4B-8928-DBD1833E35E8}">
      <dgm:prSet/>
      <dgm:spPr/>
      <dgm:t>
        <a:bodyPr/>
        <a:lstStyle/>
        <a:p>
          <a:endParaRPr lang="zh-CN" altLang="en-US"/>
        </a:p>
      </dgm:t>
    </dgm:pt>
    <dgm:pt modelId="{CD9A9EBA-D193-49E5-B384-908CF19B27F9}" type="sibTrans" cxnId="{59331907-1932-4F4B-8928-DBD1833E35E8}">
      <dgm:prSet/>
      <dgm:spPr/>
      <dgm:t>
        <a:bodyPr/>
        <a:lstStyle/>
        <a:p>
          <a:endParaRPr lang="zh-CN" altLang="en-US"/>
        </a:p>
      </dgm:t>
    </dgm:pt>
    <dgm:pt modelId="{79D6A676-2062-4B5C-80C7-E6300DCEA2EB}">
      <dgm:prSet phldrT="[文本]">
        <dgm:style>
          <a:lnRef idx="2">
            <a:schemeClr val="accent2"/>
          </a:lnRef>
          <a:fillRef idx="1">
            <a:schemeClr val="lt1"/>
          </a:fillRef>
          <a:effectRef idx="0">
            <a:schemeClr val="accent2"/>
          </a:effectRef>
          <a:fontRef idx="minor">
            <a:schemeClr val="dk1"/>
          </a:fontRef>
        </dgm:style>
      </dgm:prSet>
      <dgm:spPr>
        <a:ln>
          <a:solidFill>
            <a:srgbClr val="36C0C0"/>
          </a:solidFill>
        </a:ln>
        <a:effectLst/>
      </dgm:spPr>
      <dgm: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发题演示解决过程</a:t>
          </a:r>
        </a:p>
      </dgm:t>
    </dgm:pt>
    <dgm:pt modelId="{09E9FE28-05DB-4185-9B7E-3767CEB61796}" type="parTrans" cxnId="{994AC8D6-8A50-4011-B8F9-D8CBE765E923}">
      <dgm:prSet/>
      <dgm:spPr/>
      <dgm:t>
        <a:bodyPr/>
        <a:lstStyle/>
        <a:p>
          <a:endParaRPr lang="zh-CN" altLang="en-US"/>
        </a:p>
      </dgm:t>
    </dgm:pt>
    <dgm:pt modelId="{D4BFCBCE-2117-458B-A79F-727192497857}" type="sibTrans" cxnId="{994AC8D6-8A50-4011-B8F9-D8CBE765E923}">
      <dgm:prSet/>
      <dgm:spPr/>
      <dgm:t>
        <a:bodyPr/>
        <a:lstStyle/>
        <a:p>
          <a:endParaRPr lang="zh-CN" altLang="en-US"/>
        </a:p>
      </dgm:t>
    </dgm:pt>
    <dgm:pt modelId="{569F1A84-749C-4D2A-99F2-16B07289E1BD}">
      <dgm:prSet phldrT="[文本]">
        <dgm:style>
          <a:lnRef idx="2">
            <a:schemeClr val="accent2"/>
          </a:lnRef>
          <a:fillRef idx="1">
            <a:schemeClr val="lt1"/>
          </a:fillRef>
          <a:effectRef idx="0">
            <a:schemeClr val="accent2"/>
          </a:effectRef>
          <a:fontRef idx="minor">
            <a:schemeClr val="dk1"/>
          </a:fontRef>
        </dgm:style>
      </dgm:prSet>
      <dgm:spPr>
        <a:ln>
          <a:solidFill>
            <a:srgbClr val="36C0C0"/>
          </a:solidFill>
        </a:ln>
        <a:effectLst/>
      </dgm:spPr>
      <dgm: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题目发放</a:t>
          </a:r>
        </a:p>
      </dgm:t>
    </dgm:pt>
    <dgm:pt modelId="{A02EFBFB-7301-4D05-8B88-D739F1B37BEC}" type="parTrans" cxnId="{E4B8CAA1-827D-4E69-B329-D23F138C1243}">
      <dgm:prSet/>
      <dgm:spPr/>
      <dgm:t>
        <a:bodyPr/>
        <a:lstStyle/>
        <a:p>
          <a:endParaRPr lang="zh-CN" altLang="en-US"/>
        </a:p>
      </dgm:t>
    </dgm:pt>
    <dgm:pt modelId="{53CB1DEC-80EB-4A26-A686-CFD4D2D26C7F}" type="sibTrans" cxnId="{E4B8CAA1-827D-4E69-B329-D23F138C1243}">
      <dgm:prSet/>
      <dgm:spPr/>
      <dgm:t>
        <a:bodyPr/>
        <a:lstStyle/>
        <a:p>
          <a:endParaRPr lang="zh-CN" altLang="en-US"/>
        </a:p>
      </dgm:t>
    </dgm:pt>
    <dgm:pt modelId="{BFFCF1A4-9CF3-46A4-ABF0-E2C999EE995F}">
      <dgm:prSet phldrT="[文本]">
        <dgm:style>
          <a:lnRef idx="2">
            <a:schemeClr val="accent2"/>
          </a:lnRef>
          <a:fillRef idx="1">
            <a:schemeClr val="lt1"/>
          </a:fillRef>
          <a:effectRef idx="0">
            <a:schemeClr val="accent2"/>
          </a:effectRef>
          <a:fontRef idx="minor">
            <a:schemeClr val="dk1"/>
          </a:fontRef>
        </dgm:style>
      </dgm:prSet>
      <dgm:spPr>
        <a:ln>
          <a:solidFill>
            <a:srgbClr val="36C0C0"/>
          </a:solidFill>
        </a:ln>
        <a:effectLst/>
      </dgm:spPr>
      <dgm: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定义核心需要掌握的知识点</a:t>
          </a:r>
        </a:p>
      </dgm:t>
    </dgm:pt>
    <dgm:pt modelId="{3D03E3C0-5C27-4504-918F-006897705EA9}" type="parTrans" cxnId="{C683F4AB-54F2-4452-805A-11D7B25C1AE4}">
      <dgm:prSet/>
      <dgm:spPr/>
      <dgm:t>
        <a:bodyPr/>
        <a:lstStyle/>
        <a:p>
          <a:endParaRPr lang="zh-CN" altLang="en-US"/>
        </a:p>
      </dgm:t>
    </dgm:pt>
    <dgm:pt modelId="{6B170B59-19B0-400F-98A0-D3D2D6D8F9D2}" type="sibTrans" cxnId="{C683F4AB-54F2-4452-805A-11D7B25C1AE4}">
      <dgm:prSet/>
      <dgm:spPr/>
      <dgm:t>
        <a:bodyPr/>
        <a:lstStyle/>
        <a:p>
          <a:endParaRPr lang="zh-CN" altLang="en-US"/>
        </a:p>
      </dgm:t>
    </dgm:pt>
    <dgm:pt modelId="{66C2D7A0-FBD9-4C16-A06C-B2F364296007}">
      <dgm:prSet phldrT="[文本]">
        <dgm:style>
          <a:lnRef idx="2">
            <a:schemeClr val="accent2"/>
          </a:lnRef>
          <a:fillRef idx="1">
            <a:schemeClr val="lt1"/>
          </a:fillRef>
          <a:effectRef idx="0">
            <a:schemeClr val="accent2"/>
          </a:effectRef>
          <a:fontRef idx="minor">
            <a:schemeClr val="dk1"/>
          </a:fontRef>
        </dgm:style>
      </dgm:prSet>
      <dgm:spPr>
        <a:ln>
          <a:solidFill>
            <a:srgbClr val="36C0C0"/>
          </a:solidFill>
        </a:ln>
        <a:effectLst/>
      </dgm:spPr>
      <dgm: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学习并实践应用知识点解决问题</a:t>
          </a:r>
        </a:p>
      </dgm:t>
    </dgm:pt>
    <dgm:pt modelId="{732AA04F-BDE2-493D-9BE8-2DD90A4ACCF4}" type="parTrans" cxnId="{56555FA1-CDC3-431B-8DE7-CC880DFB8A8A}">
      <dgm:prSet/>
      <dgm:spPr/>
      <dgm:t>
        <a:bodyPr/>
        <a:lstStyle/>
        <a:p>
          <a:endParaRPr lang="zh-CN" altLang="en-US"/>
        </a:p>
      </dgm:t>
    </dgm:pt>
    <dgm:pt modelId="{014633A6-DFFB-4D2B-8FC5-4B5C949D1266}" type="sibTrans" cxnId="{56555FA1-CDC3-431B-8DE7-CC880DFB8A8A}">
      <dgm:prSet/>
      <dgm:spPr/>
      <dgm:t>
        <a:bodyPr/>
        <a:lstStyle/>
        <a:p>
          <a:endParaRPr lang="zh-CN" altLang="en-US"/>
        </a:p>
      </dgm:t>
    </dgm:pt>
    <dgm:pt modelId="{2B3CCE2A-375B-4EC4-BB3F-CA1996BA948A}" type="pres">
      <dgm:prSet presAssocID="{C1CF1F7C-F5F7-431E-AFD0-A924E1826B20}" presName="Name0" presStyleCnt="0">
        <dgm:presLayoutVars>
          <dgm:dir/>
          <dgm:resizeHandles val="exact"/>
        </dgm:presLayoutVars>
      </dgm:prSet>
      <dgm:spPr/>
    </dgm:pt>
    <dgm:pt modelId="{9592B8F4-0397-4A2D-88B1-A91518E63313}" type="pres">
      <dgm:prSet presAssocID="{EA346E3D-B9CD-4167-ACF3-5039C67D09C1}" presName="parTxOnly" presStyleLbl="node1" presStyleIdx="0" presStyleCnt="6" custLinFactY="19299" custLinFactNeighborX="11710" custLinFactNeighborY="100000">
        <dgm:presLayoutVars>
          <dgm:bulletEnabled val="1"/>
        </dgm:presLayoutVars>
      </dgm:prSet>
      <dgm:spPr/>
    </dgm:pt>
    <dgm:pt modelId="{FFC8F011-7664-4B54-AC68-16816C3F83DA}" type="pres">
      <dgm:prSet presAssocID="{2A876D7F-F5D1-4D75-88B9-896B33809103}" presName="parSpace" presStyleCnt="0"/>
      <dgm:spPr/>
    </dgm:pt>
    <dgm:pt modelId="{D58D1DAE-CF2D-4629-A8D1-129D1A7DCD82}" type="pres">
      <dgm:prSet presAssocID="{897D3AB7-EE9D-4065-9531-6613001E3DEA}" presName="parTxOnly" presStyleLbl="node1" presStyleIdx="1" presStyleCnt="6" custLinFactY="19299" custLinFactNeighborX="11710" custLinFactNeighborY="100000">
        <dgm:presLayoutVars>
          <dgm:bulletEnabled val="1"/>
        </dgm:presLayoutVars>
      </dgm:prSet>
      <dgm:spPr/>
    </dgm:pt>
    <dgm:pt modelId="{52F78016-4A47-411D-9BF6-96B86411ADBA}" type="pres">
      <dgm:prSet presAssocID="{CD9A9EBA-D193-49E5-B384-908CF19B27F9}" presName="parSpace" presStyleCnt="0"/>
      <dgm:spPr/>
    </dgm:pt>
    <dgm:pt modelId="{D242628A-FCAE-4B64-A850-030A91D6ED84}" type="pres">
      <dgm:prSet presAssocID="{79D6A676-2062-4B5C-80C7-E6300DCEA2EB}" presName="parTxOnly" presStyleLbl="node1" presStyleIdx="2" presStyleCnt="6" custLinFactY="19299" custLinFactNeighborX="11710" custLinFactNeighborY="100000">
        <dgm:presLayoutVars>
          <dgm:bulletEnabled val="1"/>
        </dgm:presLayoutVars>
      </dgm:prSet>
      <dgm:spPr/>
    </dgm:pt>
    <dgm:pt modelId="{4088D32A-D37B-40A1-82A5-3226E4455640}" type="pres">
      <dgm:prSet presAssocID="{D4BFCBCE-2117-458B-A79F-727192497857}" presName="parSpace" presStyleCnt="0"/>
      <dgm:spPr/>
    </dgm:pt>
    <dgm:pt modelId="{F7F1EFAD-3267-4434-A08B-0636901E8DBF}" type="pres">
      <dgm:prSet presAssocID="{569F1A84-749C-4D2A-99F2-16B07289E1BD}" presName="parTxOnly" presStyleLbl="node1" presStyleIdx="3" presStyleCnt="6">
        <dgm:presLayoutVars>
          <dgm:bulletEnabled val="1"/>
        </dgm:presLayoutVars>
      </dgm:prSet>
      <dgm:spPr/>
    </dgm:pt>
    <dgm:pt modelId="{9FE7F5E5-6A62-4E77-8D5C-1DAD8985A57A}" type="pres">
      <dgm:prSet presAssocID="{53CB1DEC-80EB-4A26-A686-CFD4D2D26C7F}" presName="parSpace" presStyleCnt="0"/>
      <dgm:spPr/>
    </dgm:pt>
    <dgm:pt modelId="{88A4EDE5-B53C-4F42-9AB6-58F7DED8C281}" type="pres">
      <dgm:prSet presAssocID="{BFFCF1A4-9CF3-46A4-ABF0-E2C999EE995F}" presName="parTxOnly" presStyleLbl="node1" presStyleIdx="4" presStyleCnt="6">
        <dgm:presLayoutVars>
          <dgm:bulletEnabled val="1"/>
        </dgm:presLayoutVars>
      </dgm:prSet>
      <dgm:spPr/>
    </dgm:pt>
    <dgm:pt modelId="{E7300087-45B3-4722-B5C3-07D18D4224AA}" type="pres">
      <dgm:prSet presAssocID="{6B170B59-19B0-400F-98A0-D3D2D6D8F9D2}" presName="parSpace" presStyleCnt="0"/>
      <dgm:spPr/>
    </dgm:pt>
    <dgm:pt modelId="{D2794F0E-698D-4658-8553-843A6B9E8EEF}" type="pres">
      <dgm:prSet presAssocID="{66C2D7A0-FBD9-4C16-A06C-B2F364296007}" presName="parTxOnly" presStyleLbl="node1" presStyleIdx="5" presStyleCnt="6">
        <dgm:presLayoutVars>
          <dgm:bulletEnabled val="1"/>
        </dgm:presLayoutVars>
      </dgm:prSet>
      <dgm:spPr/>
    </dgm:pt>
  </dgm:ptLst>
  <dgm:cxnLst>
    <dgm:cxn modelId="{59331907-1932-4F4B-8928-DBD1833E35E8}" srcId="{C1CF1F7C-F5F7-431E-AFD0-A924E1826B20}" destId="{897D3AB7-EE9D-4065-9531-6613001E3DEA}" srcOrd="1" destOrd="0" parTransId="{95BAAEA8-AC3D-4A04-B687-DB13E406FA6E}" sibTransId="{CD9A9EBA-D193-49E5-B384-908CF19B27F9}"/>
    <dgm:cxn modelId="{D9D3F20E-6495-4539-BF95-2E586B7C48F7}" type="presOf" srcId="{897D3AB7-EE9D-4065-9531-6613001E3DEA}" destId="{D58D1DAE-CF2D-4629-A8D1-129D1A7DCD82}" srcOrd="0" destOrd="0" presId="urn:microsoft.com/office/officeart/2005/8/layout/hChevron3"/>
    <dgm:cxn modelId="{666AE14B-3AFA-4540-87DD-63B57C4D7E56}" type="presOf" srcId="{569F1A84-749C-4D2A-99F2-16B07289E1BD}" destId="{F7F1EFAD-3267-4434-A08B-0636901E8DBF}" srcOrd="0" destOrd="0" presId="urn:microsoft.com/office/officeart/2005/8/layout/hChevron3"/>
    <dgm:cxn modelId="{CA3B2C83-F879-4848-BB2F-7E860FE99EA0}" type="presOf" srcId="{EA346E3D-B9CD-4167-ACF3-5039C67D09C1}" destId="{9592B8F4-0397-4A2D-88B1-A91518E63313}" srcOrd="0" destOrd="0" presId="urn:microsoft.com/office/officeart/2005/8/layout/hChevron3"/>
    <dgm:cxn modelId="{2CD46788-A19E-4BB4-95AB-6D4587875DB0}" type="presOf" srcId="{79D6A676-2062-4B5C-80C7-E6300DCEA2EB}" destId="{D242628A-FCAE-4B64-A850-030A91D6ED84}" srcOrd="0" destOrd="0" presId="urn:microsoft.com/office/officeart/2005/8/layout/hChevron3"/>
    <dgm:cxn modelId="{56555FA1-CDC3-431B-8DE7-CC880DFB8A8A}" srcId="{C1CF1F7C-F5F7-431E-AFD0-A924E1826B20}" destId="{66C2D7A0-FBD9-4C16-A06C-B2F364296007}" srcOrd="5" destOrd="0" parTransId="{732AA04F-BDE2-493D-9BE8-2DD90A4ACCF4}" sibTransId="{014633A6-DFFB-4D2B-8FC5-4B5C949D1266}"/>
    <dgm:cxn modelId="{E4B8CAA1-827D-4E69-B329-D23F138C1243}" srcId="{C1CF1F7C-F5F7-431E-AFD0-A924E1826B20}" destId="{569F1A84-749C-4D2A-99F2-16B07289E1BD}" srcOrd="3" destOrd="0" parTransId="{A02EFBFB-7301-4D05-8B88-D739F1B37BEC}" sibTransId="{53CB1DEC-80EB-4A26-A686-CFD4D2D26C7F}"/>
    <dgm:cxn modelId="{C683F4AB-54F2-4452-805A-11D7B25C1AE4}" srcId="{C1CF1F7C-F5F7-431E-AFD0-A924E1826B20}" destId="{BFFCF1A4-9CF3-46A4-ABF0-E2C999EE995F}" srcOrd="4" destOrd="0" parTransId="{3D03E3C0-5C27-4504-918F-006897705EA9}" sibTransId="{6B170B59-19B0-400F-98A0-D3D2D6D8F9D2}"/>
    <dgm:cxn modelId="{6755B8C6-7DF3-4E35-A602-1C102B3318D0}" type="presOf" srcId="{C1CF1F7C-F5F7-431E-AFD0-A924E1826B20}" destId="{2B3CCE2A-375B-4EC4-BB3F-CA1996BA948A}" srcOrd="0" destOrd="0" presId="urn:microsoft.com/office/officeart/2005/8/layout/hChevron3"/>
    <dgm:cxn modelId="{994AC8D6-8A50-4011-B8F9-D8CBE765E923}" srcId="{C1CF1F7C-F5F7-431E-AFD0-A924E1826B20}" destId="{79D6A676-2062-4B5C-80C7-E6300DCEA2EB}" srcOrd="2" destOrd="0" parTransId="{09E9FE28-05DB-4185-9B7E-3767CEB61796}" sibTransId="{D4BFCBCE-2117-458B-A79F-727192497857}"/>
    <dgm:cxn modelId="{32CCDCE6-F50C-4D43-B047-165DD104F19F}" type="presOf" srcId="{66C2D7A0-FBD9-4C16-A06C-B2F364296007}" destId="{D2794F0E-698D-4658-8553-843A6B9E8EEF}" srcOrd="0" destOrd="0" presId="urn:microsoft.com/office/officeart/2005/8/layout/hChevron3"/>
    <dgm:cxn modelId="{8B747EFB-7D86-47ED-B3BB-1B912110669D}" srcId="{C1CF1F7C-F5F7-431E-AFD0-A924E1826B20}" destId="{EA346E3D-B9CD-4167-ACF3-5039C67D09C1}" srcOrd="0" destOrd="0" parTransId="{D5786C0A-2ACE-491E-B10A-BB159302F690}" sibTransId="{2A876D7F-F5D1-4D75-88B9-896B33809103}"/>
    <dgm:cxn modelId="{74DBFAFF-70C1-42D6-B7D2-7D82F8B25B16}" type="presOf" srcId="{BFFCF1A4-9CF3-46A4-ABF0-E2C999EE995F}" destId="{88A4EDE5-B53C-4F42-9AB6-58F7DED8C281}" srcOrd="0" destOrd="0" presId="urn:microsoft.com/office/officeart/2005/8/layout/hChevron3"/>
    <dgm:cxn modelId="{50AD3370-5A89-4FED-B8EF-77F0CE9A7C2D}" type="presParOf" srcId="{2B3CCE2A-375B-4EC4-BB3F-CA1996BA948A}" destId="{9592B8F4-0397-4A2D-88B1-A91518E63313}" srcOrd="0" destOrd="0" presId="urn:microsoft.com/office/officeart/2005/8/layout/hChevron3"/>
    <dgm:cxn modelId="{3787ECF3-2A4B-41C2-B6C3-631C92EA0CBB}" type="presParOf" srcId="{2B3CCE2A-375B-4EC4-BB3F-CA1996BA948A}" destId="{FFC8F011-7664-4B54-AC68-16816C3F83DA}" srcOrd="1" destOrd="0" presId="urn:microsoft.com/office/officeart/2005/8/layout/hChevron3"/>
    <dgm:cxn modelId="{9DD81AB8-B7D4-4C31-A9EB-CC6345C633DE}" type="presParOf" srcId="{2B3CCE2A-375B-4EC4-BB3F-CA1996BA948A}" destId="{D58D1DAE-CF2D-4629-A8D1-129D1A7DCD82}" srcOrd="2" destOrd="0" presId="urn:microsoft.com/office/officeart/2005/8/layout/hChevron3"/>
    <dgm:cxn modelId="{BBE1A64F-9A77-4462-84E5-B8B7CC9F2ED2}" type="presParOf" srcId="{2B3CCE2A-375B-4EC4-BB3F-CA1996BA948A}" destId="{52F78016-4A47-411D-9BF6-96B86411ADBA}" srcOrd="3" destOrd="0" presId="urn:microsoft.com/office/officeart/2005/8/layout/hChevron3"/>
    <dgm:cxn modelId="{0520C0DE-D2C9-4E77-9959-157E7016F653}" type="presParOf" srcId="{2B3CCE2A-375B-4EC4-BB3F-CA1996BA948A}" destId="{D242628A-FCAE-4B64-A850-030A91D6ED84}" srcOrd="4" destOrd="0" presId="urn:microsoft.com/office/officeart/2005/8/layout/hChevron3"/>
    <dgm:cxn modelId="{8F7B97E4-50CA-4314-9E2F-5F8CF5633496}" type="presParOf" srcId="{2B3CCE2A-375B-4EC4-BB3F-CA1996BA948A}" destId="{4088D32A-D37B-40A1-82A5-3226E4455640}" srcOrd="5" destOrd="0" presId="urn:microsoft.com/office/officeart/2005/8/layout/hChevron3"/>
    <dgm:cxn modelId="{1918EB48-D8EF-44D4-8AA4-7C3E6563ACDF}" type="presParOf" srcId="{2B3CCE2A-375B-4EC4-BB3F-CA1996BA948A}" destId="{F7F1EFAD-3267-4434-A08B-0636901E8DBF}" srcOrd="6" destOrd="0" presId="urn:microsoft.com/office/officeart/2005/8/layout/hChevron3"/>
    <dgm:cxn modelId="{068368D2-C301-498A-8AAF-5DB6F10715CC}" type="presParOf" srcId="{2B3CCE2A-375B-4EC4-BB3F-CA1996BA948A}" destId="{9FE7F5E5-6A62-4E77-8D5C-1DAD8985A57A}" srcOrd="7" destOrd="0" presId="urn:microsoft.com/office/officeart/2005/8/layout/hChevron3"/>
    <dgm:cxn modelId="{CFC3D26C-16E1-496B-952D-08C79D639183}" type="presParOf" srcId="{2B3CCE2A-375B-4EC4-BB3F-CA1996BA948A}" destId="{88A4EDE5-B53C-4F42-9AB6-58F7DED8C281}" srcOrd="8" destOrd="0" presId="urn:microsoft.com/office/officeart/2005/8/layout/hChevron3"/>
    <dgm:cxn modelId="{AB2DD8FA-9A85-42CA-8323-43DBA3E1DB1C}" type="presParOf" srcId="{2B3CCE2A-375B-4EC4-BB3F-CA1996BA948A}" destId="{E7300087-45B3-4722-B5C3-07D18D4224AA}" srcOrd="9" destOrd="0" presId="urn:microsoft.com/office/officeart/2005/8/layout/hChevron3"/>
    <dgm:cxn modelId="{82F55F1B-FC6E-4A13-B851-EB4DC0E859D9}" type="presParOf" srcId="{2B3CCE2A-375B-4EC4-BB3F-CA1996BA948A}" destId="{D2794F0E-698D-4658-8553-843A6B9E8EE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088EEF-7B0C-4F2F-BB15-AACCEF2A1387}" type="doc">
      <dgm:prSet loTypeId="urn:microsoft.com/office/officeart/2005/8/layout/pyramid1" loCatId="pyramid" qsTypeId="urn:microsoft.com/office/officeart/2005/8/quickstyle/simple1" qsCatId="simple" csTypeId="urn:microsoft.com/office/officeart/2005/8/colors/accent1_2" csCatId="accent1" phldr="1"/>
      <dgm:spPr/>
    </dgm:pt>
    <dgm:pt modelId="{ABD9503E-C7E2-4B4F-BCA8-6CF05F9B466B}">
      <dgm:prSet phldrT="[文本]" custT="1"/>
      <dgm:spPr>
        <a:solidFill>
          <a:srgbClr val="0E5DD0"/>
        </a:solidFill>
      </dgm:spPr>
      <dgm:t>
        <a:bodyPr/>
        <a:lstStyle/>
        <a:p>
          <a:r>
            <a:rPr lang="zh-CN" altLang="en-US" sz="1600" dirty="0">
              <a:solidFill>
                <a:schemeClr val="bg1"/>
              </a:solidFill>
              <a:latin typeface="微软雅黑" panose="020B0503020204020204" pitchFamily="34" charset="-122"/>
              <a:ea typeface="微软雅黑" panose="020B0503020204020204" pitchFamily="34" charset="-122"/>
            </a:rPr>
            <a:t>创新</a:t>
          </a:r>
        </a:p>
      </dgm:t>
    </dgm:pt>
    <dgm:pt modelId="{C36BC4B1-C145-4610-8C5D-6241E22DCCF0}" type="parTrans" cxnId="{3A8F9EF0-AAF1-43F5-8D9B-01DB018071DF}">
      <dgm:prSet/>
      <dgm:spPr/>
      <dgm:t>
        <a:bodyPr/>
        <a:lstStyle/>
        <a:p>
          <a:endParaRPr lang="zh-CN" altLang="en-US"/>
        </a:p>
      </dgm:t>
    </dgm:pt>
    <dgm:pt modelId="{50B1D017-F4E8-4CDD-B4A1-6F34ACDE7D87}" type="sibTrans" cxnId="{3A8F9EF0-AAF1-43F5-8D9B-01DB018071DF}">
      <dgm:prSet/>
      <dgm:spPr/>
      <dgm:t>
        <a:bodyPr/>
        <a:lstStyle/>
        <a:p>
          <a:endParaRPr lang="zh-CN" altLang="en-US"/>
        </a:p>
      </dgm:t>
    </dgm:pt>
    <dgm:pt modelId="{799973E1-140E-4D2C-B55C-C097973AFEC1}">
      <dgm:prSet phldrT="[文本]" custT="1"/>
      <dgm:spPr>
        <a:solidFill>
          <a:srgbClr val="1078CE"/>
        </a:solidFill>
      </dgm:spPr>
      <dgm:t>
        <a:bodyPr/>
        <a:lstStyle/>
        <a:p>
          <a:r>
            <a:rPr lang="zh-CN" altLang="en-US" sz="1800" dirty="0">
              <a:solidFill>
                <a:schemeClr val="bg1"/>
              </a:solidFill>
              <a:latin typeface="微软雅黑" panose="020B0503020204020204" pitchFamily="34" charset="-122"/>
              <a:ea typeface="微软雅黑" panose="020B0503020204020204" pitchFamily="34" charset="-122"/>
            </a:rPr>
            <a:t>评估</a:t>
          </a:r>
        </a:p>
      </dgm:t>
    </dgm:pt>
    <dgm:pt modelId="{593B9792-0F7B-4E81-A5E3-297BBBEE84ED}" type="parTrans" cxnId="{7457090D-7637-46FE-8913-400F5BA1EAB0}">
      <dgm:prSet/>
      <dgm:spPr/>
      <dgm:t>
        <a:bodyPr/>
        <a:lstStyle/>
        <a:p>
          <a:endParaRPr lang="zh-CN" altLang="en-US"/>
        </a:p>
      </dgm:t>
    </dgm:pt>
    <dgm:pt modelId="{5D315CC6-23F1-44AE-9789-D338A22ADC0C}" type="sibTrans" cxnId="{7457090D-7637-46FE-8913-400F5BA1EAB0}">
      <dgm:prSet/>
      <dgm:spPr/>
      <dgm:t>
        <a:bodyPr/>
        <a:lstStyle/>
        <a:p>
          <a:endParaRPr lang="zh-CN" altLang="en-US"/>
        </a:p>
      </dgm:t>
    </dgm:pt>
    <dgm:pt modelId="{EAF74179-77F3-4062-BD36-5031FC56CD7A}">
      <dgm:prSet phldrT="[文本]" custT="1"/>
      <dgm:spPr>
        <a:solidFill>
          <a:srgbClr val="1A7FC4"/>
        </a:solidFill>
      </dgm:spPr>
      <dgm:t>
        <a:bodyPr/>
        <a:lstStyle/>
        <a:p>
          <a:r>
            <a:rPr lang="zh-CN" altLang="en-US" sz="1800" dirty="0">
              <a:solidFill>
                <a:schemeClr val="bg1"/>
              </a:solidFill>
              <a:latin typeface="微软雅黑" panose="020B0503020204020204" pitchFamily="34" charset="-122"/>
              <a:ea typeface="微软雅黑" panose="020B0503020204020204" pitchFamily="34" charset="-122"/>
            </a:rPr>
            <a:t>分析</a:t>
          </a:r>
        </a:p>
      </dgm:t>
    </dgm:pt>
    <dgm:pt modelId="{59EF20B6-DA69-458D-B3A0-72C15D41CC77}" type="parTrans" cxnId="{97761ABE-45FC-43A4-9E25-049A10BFC7ED}">
      <dgm:prSet/>
      <dgm:spPr/>
      <dgm:t>
        <a:bodyPr/>
        <a:lstStyle/>
        <a:p>
          <a:endParaRPr lang="zh-CN" altLang="en-US"/>
        </a:p>
      </dgm:t>
    </dgm:pt>
    <dgm:pt modelId="{E96A9380-92FB-4F60-B3CB-FD90946E9F08}" type="sibTrans" cxnId="{97761ABE-45FC-43A4-9E25-049A10BFC7ED}">
      <dgm:prSet/>
      <dgm:spPr/>
      <dgm:t>
        <a:bodyPr/>
        <a:lstStyle/>
        <a:p>
          <a:endParaRPr lang="zh-CN" altLang="en-US"/>
        </a:p>
      </dgm:t>
    </dgm:pt>
    <dgm:pt modelId="{A8B3A4AE-4F0E-4412-9004-DD0523D7EEAD}">
      <dgm:prSet phldrT="[文本]" custT="1"/>
      <dgm:spPr>
        <a:solidFill>
          <a:srgbClr val="1F91BF"/>
        </a:solidFill>
      </dgm:spPr>
      <dgm:t>
        <a:bodyPr/>
        <a:lstStyle/>
        <a:p>
          <a:r>
            <a:rPr lang="zh-CN" altLang="en-US" sz="1800" dirty="0">
              <a:solidFill>
                <a:schemeClr val="bg1"/>
              </a:solidFill>
              <a:latin typeface="微软雅黑" panose="020B0503020204020204" pitchFamily="34" charset="-122"/>
              <a:ea typeface="微软雅黑" panose="020B0503020204020204" pitchFamily="34" charset="-122"/>
            </a:rPr>
            <a:t>应用</a:t>
          </a:r>
        </a:p>
      </dgm:t>
    </dgm:pt>
    <dgm:pt modelId="{CA951D48-6D72-4877-8501-DB7D1E454F67}" type="parTrans" cxnId="{CD305A4E-1682-4ED0-8BC9-7ABF5593FC10}">
      <dgm:prSet/>
      <dgm:spPr/>
      <dgm:t>
        <a:bodyPr/>
        <a:lstStyle/>
        <a:p>
          <a:endParaRPr lang="zh-CN" altLang="en-US"/>
        </a:p>
      </dgm:t>
    </dgm:pt>
    <dgm:pt modelId="{E1B1F0F0-D417-452E-A875-88298EBC72E3}" type="sibTrans" cxnId="{CD305A4E-1682-4ED0-8BC9-7ABF5593FC10}">
      <dgm:prSet/>
      <dgm:spPr/>
      <dgm:t>
        <a:bodyPr/>
        <a:lstStyle/>
        <a:p>
          <a:endParaRPr lang="zh-CN" altLang="en-US"/>
        </a:p>
      </dgm:t>
    </dgm:pt>
    <dgm:pt modelId="{6197701E-A58F-4079-820A-7294381B917D}">
      <dgm:prSet phldrT="[文本]" custT="1"/>
      <dgm:spPr>
        <a:solidFill>
          <a:srgbClr val="2CA2B2"/>
        </a:solidFill>
      </dgm:spPr>
      <dgm:t>
        <a:bodyPr/>
        <a:lstStyle/>
        <a:p>
          <a:r>
            <a:rPr lang="zh-CN" altLang="en-US" sz="1800" dirty="0">
              <a:solidFill>
                <a:schemeClr val="bg1"/>
              </a:solidFill>
              <a:latin typeface="微软雅黑" panose="020B0503020204020204" pitchFamily="34" charset="-122"/>
              <a:ea typeface="微软雅黑" panose="020B0503020204020204" pitchFamily="34" charset="-122"/>
            </a:rPr>
            <a:t>理解</a:t>
          </a:r>
        </a:p>
      </dgm:t>
    </dgm:pt>
    <dgm:pt modelId="{F9A2F9E1-75AC-4D6F-A588-72148FA1FFF3}" type="parTrans" cxnId="{8460D516-9359-4AD6-A750-A4B871E38914}">
      <dgm:prSet/>
      <dgm:spPr/>
      <dgm:t>
        <a:bodyPr/>
        <a:lstStyle/>
        <a:p>
          <a:endParaRPr lang="zh-CN" altLang="en-US"/>
        </a:p>
      </dgm:t>
    </dgm:pt>
    <dgm:pt modelId="{B49DAF64-02FB-41F3-8246-03321580E480}" type="sibTrans" cxnId="{8460D516-9359-4AD6-A750-A4B871E38914}">
      <dgm:prSet/>
      <dgm:spPr/>
      <dgm:t>
        <a:bodyPr/>
        <a:lstStyle/>
        <a:p>
          <a:endParaRPr lang="zh-CN" altLang="en-US"/>
        </a:p>
      </dgm:t>
    </dgm:pt>
    <dgm:pt modelId="{83948475-67C9-4DD9-BA8F-F776FE9F4F89}">
      <dgm:prSet phldrT="[文本]" custT="1"/>
      <dgm:spPr>
        <a:solidFill>
          <a:srgbClr val="30ADAA"/>
        </a:solidFill>
      </dgm:spPr>
      <dgm:t>
        <a:bodyPr/>
        <a:lstStyle/>
        <a:p>
          <a:r>
            <a:rPr lang="zh-CN" altLang="en-US" sz="1800" dirty="0">
              <a:solidFill>
                <a:schemeClr val="bg1"/>
              </a:solidFill>
              <a:latin typeface="微软雅黑" panose="020B0503020204020204" pitchFamily="34" charset="-122"/>
              <a:ea typeface="微软雅黑" panose="020B0503020204020204" pitchFamily="34" charset="-122"/>
            </a:rPr>
            <a:t>记忆</a:t>
          </a:r>
        </a:p>
      </dgm:t>
    </dgm:pt>
    <dgm:pt modelId="{7C2FE572-2250-4283-AA9D-319A493C78C7}" type="parTrans" cxnId="{9E933084-B07B-4C09-BF67-3FA9FB215DB1}">
      <dgm:prSet/>
      <dgm:spPr/>
      <dgm:t>
        <a:bodyPr/>
        <a:lstStyle/>
        <a:p>
          <a:endParaRPr lang="zh-CN" altLang="en-US"/>
        </a:p>
      </dgm:t>
    </dgm:pt>
    <dgm:pt modelId="{97A6DDE0-10D3-473D-8830-52D51339326E}" type="sibTrans" cxnId="{9E933084-B07B-4C09-BF67-3FA9FB215DB1}">
      <dgm:prSet/>
      <dgm:spPr/>
      <dgm:t>
        <a:bodyPr/>
        <a:lstStyle/>
        <a:p>
          <a:endParaRPr lang="zh-CN" altLang="en-US"/>
        </a:p>
      </dgm:t>
    </dgm:pt>
    <dgm:pt modelId="{C5E5936C-2106-4442-AEFC-4BD114051EB0}" type="pres">
      <dgm:prSet presAssocID="{82088EEF-7B0C-4F2F-BB15-AACCEF2A1387}" presName="Name0" presStyleCnt="0">
        <dgm:presLayoutVars>
          <dgm:dir/>
          <dgm:animLvl val="lvl"/>
          <dgm:resizeHandles val="exact"/>
        </dgm:presLayoutVars>
      </dgm:prSet>
      <dgm:spPr/>
    </dgm:pt>
    <dgm:pt modelId="{38F0DF85-55DB-43D3-BFB9-1CDEEABD14F3}" type="pres">
      <dgm:prSet presAssocID="{ABD9503E-C7E2-4B4F-BCA8-6CF05F9B466B}" presName="Name8" presStyleCnt="0"/>
      <dgm:spPr/>
    </dgm:pt>
    <dgm:pt modelId="{F246493C-650C-4DC5-92D3-15CFDBB6B1DB}" type="pres">
      <dgm:prSet presAssocID="{ABD9503E-C7E2-4B4F-BCA8-6CF05F9B466B}" presName="level" presStyleLbl="node1" presStyleIdx="0" presStyleCnt="6">
        <dgm:presLayoutVars>
          <dgm:chMax val="1"/>
          <dgm:bulletEnabled val="1"/>
        </dgm:presLayoutVars>
      </dgm:prSet>
      <dgm:spPr/>
    </dgm:pt>
    <dgm:pt modelId="{10CCEC4A-F7E0-439E-86B0-5B34475B7B19}" type="pres">
      <dgm:prSet presAssocID="{ABD9503E-C7E2-4B4F-BCA8-6CF05F9B466B}" presName="levelTx" presStyleLbl="revTx" presStyleIdx="0" presStyleCnt="0">
        <dgm:presLayoutVars>
          <dgm:chMax val="1"/>
          <dgm:bulletEnabled val="1"/>
        </dgm:presLayoutVars>
      </dgm:prSet>
      <dgm:spPr/>
    </dgm:pt>
    <dgm:pt modelId="{A028323F-498B-4DDF-916F-310115404262}" type="pres">
      <dgm:prSet presAssocID="{799973E1-140E-4D2C-B55C-C097973AFEC1}" presName="Name8" presStyleCnt="0"/>
      <dgm:spPr/>
    </dgm:pt>
    <dgm:pt modelId="{CD4AC394-BF8C-4A94-9E2D-419896BF9F01}" type="pres">
      <dgm:prSet presAssocID="{799973E1-140E-4D2C-B55C-C097973AFEC1}" presName="level" presStyleLbl="node1" presStyleIdx="1" presStyleCnt="6">
        <dgm:presLayoutVars>
          <dgm:chMax val="1"/>
          <dgm:bulletEnabled val="1"/>
        </dgm:presLayoutVars>
      </dgm:prSet>
      <dgm:spPr/>
    </dgm:pt>
    <dgm:pt modelId="{27DB605D-4C62-41C5-8C70-CB811239014F}" type="pres">
      <dgm:prSet presAssocID="{799973E1-140E-4D2C-B55C-C097973AFEC1}" presName="levelTx" presStyleLbl="revTx" presStyleIdx="0" presStyleCnt="0">
        <dgm:presLayoutVars>
          <dgm:chMax val="1"/>
          <dgm:bulletEnabled val="1"/>
        </dgm:presLayoutVars>
      </dgm:prSet>
      <dgm:spPr/>
    </dgm:pt>
    <dgm:pt modelId="{28AF1EA3-26F7-42CC-A682-C95FC0ABCFBC}" type="pres">
      <dgm:prSet presAssocID="{EAF74179-77F3-4062-BD36-5031FC56CD7A}" presName="Name8" presStyleCnt="0"/>
      <dgm:spPr/>
    </dgm:pt>
    <dgm:pt modelId="{7F3BB846-B3FD-4D5C-9D46-6A1C6397E7E5}" type="pres">
      <dgm:prSet presAssocID="{EAF74179-77F3-4062-BD36-5031FC56CD7A}" presName="level" presStyleLbl="node1" presStyleIdx="2" presStyleCnt="6">
        <dgm:presLayoutVars>
          <dgm:chMax val="1"/>
          <dgm:bulletEnabled val="1"/>
        </dgm:presLayoutVars>
      </dgm:prSet>
      <dgm:spPr/>
    </dgm:pt>
    <dgm:pt modelId="{58FDDEF8-EC31-4386-81A8-72EA87559E78}" type="pres">
      <dgm:prSet presAssocID="{EAF74179-77F3-4062-BD36-5031FC56CD7A}" presName="levelTx" presStyleLbl="revTx" presStyleIdx="0" presStyleCnt="0">
        <dgm:presLayoutVars>
          <dgm:chMax val="1"/>
          <dgm:bulletEnabled val="1"/>
        </dgm:presLayoutVars>
      </dgm:prSet>
      <dgm:spPr/>
    </dgm:pt>
    <dgm:pt modelId="{DF906E5B-FDE1-495B-86A9-72F0A4CB8F9B}" type="pres">
      <dgm:prSet presAssocID="{A8B3A4AE-4F0E-4412-9004-DD0523D7EEAD}" presName="Name8" presStyleCnt="0"/>
      <dgm:spPr/>
    </dgm:pt>
    <dgm:pt modelId="{2C64903F-6134-4EB1-8226-7BFBBD47EEF9}" type="pres">
      <dgm:prSet presAssocID="{A8B3A4AE-4F0E-4412-9004-DD0523D7EEAD}" presName="level" presStyleLbl="node1" presStyleIdx="3" presStyleCnt="6">
        <dgm:presLayoutVars>
          <dgm:chMax val="1"/>
          <dgm:bulletEnabled val="1"/>
        </dgm:presLayoutVars>
      </dgm:prSet>
      <dgm:spPr/>
    </dgm:pt>
    <dgm:pt modelId="{5F973A6C-007D-4F82-AC23-4F7F43B6B902}" type="pres">
      <dgm:prSet presAssocID="{A8B3A4AE-4F0E-4412-9004-DD0523D7EEAD}" presName="levelTx" presStyleLbl="revTx" presStyleIdx="0" presStyleCnt="0">
        <dgm:presLayoutVars>
          <dgm:chMax val="1"/>
          <dgm:bulletEnabled val="1"/>
        </dgm:presLayoutVars>
      </dgm:prSet>
      <dgm:spPr/>
    </dgm:pt>
    <dgm:pt modelId="{4778AB24-D100-4C86-823D-5EA0A25CEE88}" type="pres">
      <dgm:prSet presAssocID="{6197701E-A58F-4079-820A-7294381B917D}" presName="Name8" presStyleCnt="0"/>
      <dgm:spPr/>
    </dgm:pt>
    <dgm:pt modelId="{304F218D-DD99-4300-B554-3C05195F38BB}" type="pres">
      <dgm:prSet presAssocID="{6197701E-A58F-4079-820A-7294381B917D}" presName="level" presStyleLbl="node1" presStyleIdx="4" presStyleCnt="6">
        <dgm:presLayoutVars>
          <dgm:chMax val="1"/>
          <dgm:bulletEnabled val="1"/>
        </dgm:presLayoutVars>
      </dgm:prSet>
      <dgm:spPr/>
    </dgm:pt>
    <dgm:pt modelId="{DD7F00A8-3944-41BF-A5C9-D7DBB05D56BB}" type="pres">
      <dgm:prSet presAssocID="{6197701E-A58F-4079-820A-7294381B917D}" presName="levelTx" presStyleLbl="revTx" presStyleIdx="0" presStyleCnt="0">
        <dgm:presLayoutVars>
          <dgm:chMax val="1"/>
          <dgm:bulletEnabled val="1"/>
        </dgm:presLayoutVars>
      </dgm:prSet>
      <dgm:spPr/>
    </dgm:pt>
    <dgm:pt modelId="{8EB347E1-7F5A-4FDE-B30E-88FA6CC11147}" type="pres">
      <dgm:prSet presAssocID="{83948475-67C9-4DD9-BA8F-F776FE9F4F89}" presName="Name8" presStyleCnt="0"/>
      <dgm:spPr/>
    </dgm:pt>
    <dgm:pt modelId="{FE6B9428-8DA5-4DE4-BED8-A8CAC4878F99}" type="pres">
      <dgm:prSet presAssocID="{83948475-67C9-4DD9-BA8F-F776FE9F4F89}" presName="level" presStyleLbl="node1" presStyleIdx="5" presStyleCnt="6">
        <dgm:presLayoutVars>
          <dgm:chMax val="1"/>
          <dgm:bulletEnabled val="1"/>
        </dgm:presLayoutVars>
      </dgm:prSet>
      <dgm:spPr/>
    </dgm:pt>
    <dgm:pt modelId="{7FB599F6-D11D-4915-B67B-25F490AD3E81}" type="pres">
      <dgm:prSet presAssocID="{83948475-67C9-4DD9-BA8F-F776FE9F4F89}" presName="levelTx" presStyleLbl="revTx" presStyleIdx="0" presStyleCnt="0">
        <dgm:presLayoutVars>
          <dgm:chMax val="1"/>
          <dgm:bulletEnabled val="1"/>
        </dgm:presLayoutVars>
      </dgm:prSet>
      <dgm:spPr/>
    </dgm:pt>
  </dgm:ptLst>
  <dgm:cxnLst>
    <dgm:cxn modelId="{7457090D-7637-46FE-8913-400F5BA1EAB0}" srcId="{82088EEF-7B0C-4F2F-BB15-AACCEF2A1387}" destId="{799973E1-140E-4D2C-B55C-C097973AFEC1}" srcOrd="1" destOrd="0" parTransId="{593B9792-0F7B-4E81-A5E3-297BBBEE84ED}" sibTransId="{5D315CC6-23F1-44AE-9789-D338A22ADC0C}"/>
    <dgm:cxn modelId="{89F32814-73F9-4992-8FEA-B76042BC3524}" type="presOf" srcId="{A8B3A4AE-4F0E-4412-9004-DD0523D7EEAD}" destId="{5F973A6C-007D-4F82-AC23-4F7F43B6B902}" srcOrd="1" destOrd="0" presId="urn:microsoft.com/office/officeart/2005/8/layout/pyramid1"/>
    <dgm:cxn modelId="{8460D516-9359-4AD6-A750-A4B871E38914}" srcId="{82088EEF-7B0C-4F2F-BB15-AACCEF2A1387}" destId="{6197701E-A58F-4079-820A-7294381B917D}" srcOrd="4" destOrd="0" parTransId="{F9A2F9E1-75AC-4D6F-A588-72148FA1FFF3}" sibTransId="{B49DAF64-02FB-41F3-8246-03321580E480}"/>
    <dgm:cxn modelId="{B3A2622D-3624-4E1D-9AC5-FC03E90A0B7A}" type="presOf" srcId="{83948475-67C9-4DD9-BA8F-F776FE9F4F89}" destId="{FE6B9428-8DA5-4DE4-BED8-A8CAC4878F99}" srcOrd="0" destOrd="0" presId="urn:microsoft.com/office/officeart/2005/8/layout/pyramid1"/>
    <dgm:cxn modelId="{56CA003A-F9E3-4AD1-A153-211C09475213}" type="presOf" srcId="{EAF74179-77F3-4062-BD36-5031FC56CD7A}" destId="{58FDDEF8-EC31-4386-81A8-72EA87559E78}" srcOrd="1" destOrd="0" presId="urn:microsoft.com/office/officeart/2005/8/layout/pyramid1"/>
    <dgm:cxn modelId="{4ED5293A-7287-4F6B-86A3-1D511270A15B}" type="presOf" srcId="{82088EEF-7B0C-4F2F-BB15-AACCEF2A1387}" destId="{C5E5936C-2106-4442-AEFC-4BD114051EB0}" srcOrd="0" destOrd="0" presId="urn:microsoft.com/office/officeart/2005/8/layout/pyramid1"/>
    <dgm:cxn modelId="{899D0B4B-61BC-4B4A-9D2E-8CDC03B7EA42}" type="presOf" srcId="{ABD9503E-C7E2-4B4F-BCA8-6CF05F9B466B}" destId="{10CCEC4A-F7E0-439E-86B0-5B34475B7B19}" srcOrd="1" destOrd="0" presId="urn:microsoft.com/office/officeart/2005/8/layout/pyramid1"/>
    <dgm:cxn modelId="{CD305A4E-1682-4ED0-8BC9-7ABF5593FC10}" srcId="{82088EEF-7B0C-4F2F-BB15-AACCEF2A1387}" destId="{A8B3A4AE-4F0E-4412-9004-DD0523D7EEAD}" srcOrd="3" destOrd="0" parTransId="{CA951D48-6D72-4877-8501-DB7D1E454F67}" sibTransId="{E1B1F0F0-D417-452E-A875-88298EBC72E3}"/>
    <dgm:cxn modelId="{0B45A651-A56C-4EC4-A0FF-D298EBC1AB54}" type="presOf" srcId="{EAF74179-77F3-4062-BD36-5031FC56CD7A}" destId="{7F3BB846-B3FD-4D5C-9D46-6A1C6397E7E5}" srcOrd="0" destOrd="0" presId="urn:microsoft.com/office/officeart/2005/8/layout/pyramid1"/>
    <dgm:cxn modelId="{9E933084-B07B-4C09-BF67-3FA9FB215DB1}" srcId="{82088EEF-7B0C-4F2F-BB15-AACCEF2A1387}" destId="{83948475-67C9-4DD9-BA8F-F776FE9F4F89}" srcOrd="5" destOrd="0" parTransId="{7C2FE572-2250-4283-AA9D-319A493C78C7}" sibTransId="{97A6DDE0-10D3-473D-8830-52D51339326E}"/>
    <dgm:cxn modelId="{A8F22B9A-B7E8-4627-8263-F291567C1C7E}" type="presOf" srcId="{ABD9503E-C7E2-4B4F-BCA8-6CF05F9B466B}" destId="{F246493C-650C-4DC5-92D3-15CFDBB6B1DB}" srcOrd="0" destOrd="0" presId="urn:microsoft.com/office/officeart/2005/8/layout/pyramid1"/>
    <dgm:cxn modelId="{CEE3399A-CAAE-48E3-BC8F-3FAD2FD3AC54}" type="presOf" srcId="{6197701E-A58F-4079-820A-7294381B917D}" destId="{DD7F00A8-3944-41BF-A5C9-D7DBB05D56BB}" srcOrd="1" destOrd="0" presId="urn:microsoft.com/office/officeart/2005/8/layout/pyramid1"/>
    <dgm:cxn modelId="{9B352BAA-90E7-4A95-9158-F12A6B48CBE9}" type="presOf" srcId="{799973E1-140E-4D2C-B55C-C097973AFEC1}" destId="{27DB605D-4C62-41C5-8C70-CB811239014F}" srcOrd="1" destOrd="0" presId="urn:microsoft.com/office/officeart/2005/8/layout/pyramid1"/>
    <dgm:cxn modelId="{FC22C8BC-2937-45B8-BD3E-9CC9E87FF708}" type="presOf" srcId="{799973E1-140E-4D2C-B55C-C097973AFEC1}" destId="{CD4AC394-BF8C-4A94-9E2D-419896BF9F01}" srcOrd="0" destOrd="0" presId="urn:microsoft.com/office/officeart/2005/8/layout/pyramid1"/>
    <dgm:cxn modelId="{97761ABE-45FC-43A4-9E25-049A10BFC7ED}" srcId="{82088EEF-7B0C-4F2F-BB15-AACCEF2A1387}" destId="{EAF74179-77F3-4062-BD36-5031FC56CD7A}" srcOrd="2" destOrd="0" parTransId="{59EF20B6-DA69-458D-B3A0-72C15D41CC77}" sibTransId="{E96A9380-92FB-4F60-B3CB-FD90946E9F08}"/>
    <dgm:cxn modelId="{9C01DED4-8F14-452B-8091-9073E8D7444A}" type="presOf" srcId="{83948475-67C9-4DD9-BA8F-F776FE9F4F89}" destId="{7FB599F6-D11D-4915-B67B-25F490AD3E81}" srcOrd="1" destOrd="0" presId="urn:microsoft.com/office/officeart/2005/8/layout/pyramid1"/>
    <dgm:cxn modelId="{65A7DBD6-B4D4-498F-B394-F5A8F761DA80}" type="presOf" srcId="{A8B3A4AE-4F0E-4412-9004-DD0523D7EEAD}" destId="{2C64903F-6134-4EB1-8226-7BFBBD47EEF9}" srcOrd="0" destOrd="0" presId="urn:microsoft.com/office/officeart/2005/8/layout/pyramid1"/>
    <dgm:cxn modelId="{3A8F9EF0-AAF1-43F5-8D9B-01DB018071DF}" srcId="{82088EEF-7B0C-4F2F-BB15-AACCEF2A1387}" destId="{ABD9503E-C7E2-4B4F-BCA8-6CF05F9B466B}" srcOrd="0" destOrd="0" parTransId="{C36BC4B1-C145-4610-8C5D-6241E22DCCF0}" sibTransId="{50B1D017-F4E8-4CDD-B4A1-6F34ACDE7D87}"/>
    <dgm:cxn modelId="{2A5DE3F3-3656-454B-8C27-F4EE4D77D491}" type="presOf" srcId="{6197701E-A58F-4079-820A-7294381B917D}" destId="{304F218D-DD99-4300-B554-3C05195F38BB}" srcOrd="0" destOrd="0" presId="urn:microsoft.com/office/officeart/2005/8/layout/pyramid1"/>
    <dgm:cxn modelId="{98629406-649B-4BB9-B6F6-4813120D5547}" type="presParOf" srcId="{C5E5936C-2106-4442-AEFC-4BD114051EB0}" destId="{38F0DF85-55DB-43D3-BFB9-1CDEEABD14F3}" srcOrd="0" destOrd="0" presId="urn:microsoft.com/office/officeart/2005/8/layout/pyramid1"/>
    <dgm:cxn modelId="{CED18B0C-DAF5-48B8-9B26-A60D5190F83F}" type="presParOf" srcId="{38F0DF85-55DB-43D3-BFB9-1CDEEABD14F3}" destId="{F246493C-650C-4DC5-92D3-15CFDBB6B1DB}" srcOrd="0" destOrd="0" presId="urn:microsoft.com/office/officeart/2005/8/layout/pyramid1"/>
    <dgm:cxn modelId="{97D6B4D2-90DB-4B49-BC1B-35516A8C4F01}" type="presParOf" srcId="{38F0DF85-55DB-43D3-BFB9-1CDEEABD14F3}" destId="{10CCEC4A-F7E0-439E-86B0-5B34475B7B19}" srcOrd="1" destOrd="0" presId="urn:microsoft.com/office/officeart/2005/8/layout/pyramid1"/>
    <dgm:cxn modelId="{D54179BF-249A-4C4F-BB93-0636337F7722}" type="presParOf" srcId="{C5E5936C-2106-4442-AEFC-4BD114051EB0}" destId="{A028323F-498B-4DDF-916F-310115404262}" srcOrd="1" destOrd="0" presId="urn:microsoft.com/office/officeart/2005/8/layout/pyramid1"/>
    <dgm:cxn modelId="{ECD79BD7-75C7-47A6-BE5C-4D8E15243BA1}" type="presParOf" srcId="{A028323F-498B-4DDF-916F-310115404262}" destId="{CD4AC394-BF8C-4A94-9E2D-419896BF9F01}" srcOrd="0" destOrd="0" presId="urn:microsoft.com/office/officeart/2005/8/layout/pyramid1"/>
    <dgm:cxn modelId="{FA61F9E0-1C27-4544-9DB7-F1B1F6E73C84}" type="presParOf" srcId="{A028323F-498B-4DDF-916F-310115404262}" destId="{27DB605D-4C62-41C5-8C70-CB811239014F}" srcOrd="1" destOrd="0" presId="urn:microsoft.com/office/officeart/2005/8/layout/pyramid1"/>
    <dgm:cxn modelId="{EA821D55-0A7C-488E-BCF9-A8055A5F208A}" type="presParOf" srcId="{C5E5936C-2106-4442-AEFC-4BD114051EB0}" destId="{28AF1EA3-26F7-42CC-A682-C95FC0ABCFBC}" srcOrd="2" destOrd="0" presId="urn:microsoft.com/office/officeart/2005/8/layout/pyramid1"/>
    <dgm:cxn modelId="{7040A645-A9CE-4802-BDFE-AC39A1D6A7F8}" type="presParOf" srcId="{28AF1EA3-26F7-42CC-A682-C95FC0ABCFBC}" destId="{7F3BB846-B3FD-4D5C-9D46-6A1C6397E7E5}" srcOrd="0" destOrd="0" presId="urn:microsoft.com/office/officeart/2005/8/layout/pyramid1"/>
    <dgm:cxn modelId="{5371669E-82C5-4037-AB66-D4FEED6ED36F}" type="presParOf" srcId="{28AF1EA3-26F7-42CC-A682-C95FC0ABCFBC}" destId="{58FDDEF8-EC31-4386-81A8-72EA87559E78}" srcOrd="1" destOrd="0" presId="urn:microsoft.com/office/officeart/2005/8/layout/pyramid1"/>
    <dgm:cxn modelId="{2575BDFA-98CB-46F8-B9B2-78AFCAF22BA7}" type="presParOf" srcId="{C5E5936C-2106-4442-AEFC-4BD114051EB0}" destId="{DF906E5B-FDE1-495B-86A9-72F0A4CB8F9B}" srcOrd="3" destOrd="0" presId="urn:microsoft.com/office/officeart/2005/8/layout/pyramid1"/>
    <dgm:cxn modelId="{9F2F8F25-6B8E-4FEC-B0BE-D32C6189E256}" type="presParOf" srcId="{DF906E5B-FDE1-495B-86A9-72F0A4CB8F9B}" destId="{2C64903F-6134-4EB1-8226-7BFBBD47EEF9}" srcOrd="0" destOrd="0" presId="urn:microsoft.com/office/officeart/2005/8/layout/pyramid1"/>
    <dgm:cxn modelId="{8776CE85-1C62-47BF-BDD9-88E73BC7213F}" type="presParOf" srcId="{DF906E5B-FDE1-495B-86A9-72F0A4CB8F9B}" destId="{5F973A6C-007D-4F82-AC23-4F7F43B6B902}" srcOrd="1" destOrd="0" presId="urn:microsoft.com/office/officeart/2005/8/layout/pyramid1"/>
    <dgm:cxn modelId="{83D005A1-62EE-403B-B763-41135009A1E6}" type="presParOf" srcId="{C5E5936C-2106-4442-AEFC-4BD114051EB0}" destId="{4778AB24-D100-4C86-823D-5EA0A25CEE88}" srcOrd="4" destOrd="0" presId="urn:microsoft.com/office/officeart/2005/8/layout/pyramid1"/>
    <dgm:cxn modelId="{B93077B6-230A-4C4E-B2BF-1875CD98F39F}" type="presParOf" srcId="{4778AB24-D100-4C86-823D-5EA0A25CEE88}" destId="{304F218D-DD99-4300-B554-3C05195F38BB}" srcOrd="0" destOrd="0" presId="urn:microsoft.com/office/officeart/2005/8/layout/pyramid1"/>
    <dgm:cxn modelId="{CE430C74-54FF-43DE-9DA4-C8FABBCD83D0}" type="presParOf" srcId="{4778AB24-D100-4C86-823D-5EA0A25CEE88}" destId="{DD7F00A8-3944-41BF-A5C9-D7DBB05D56BB}" srcOrd="1" destOrd="0" presId="urn:microsoft.com/office/officeart/2005/8/layout/pyramid1"/>
    <dgm:cxn modelId="{2202A07B-AB73-4F81-8768-B8D43B8F6726}" type="presParOf" srcId="{C5E5936C-2106-4442-AEFC-4BD114051EB0}" destId="{8EB347E1-7F5A-4FDE-B30E-88FA6CC11147}" srcOrd="5" destOrd="0" presId="urn:microsoft.com/office/officeart/2005/8/layout/pyramid1"/>
    <dgm:cxn modelId="{766CDE0E-ECF4-4183-A26E-467C786B3577}" type="presParOf" srcId="{8EB347E1-7F5A-4FDE-B30E-88FA6CC11147}" destId="{FE6B9428-8DA5-4DE4-BED8-A8CAC4878F99}" srcOrd="0" destOrd="0" presId="urn:microsoft.com/office/officeart/2005/8/layout/pyramid1"/>
    <dgm:cxn modelId="{B4514875-B455-4A4A-9952-9691E8DE00A1}" type="presParOf" srcId="{8EB347E1-7F5A-4FDE-B30E-88FA6CC11147}" destId="{7FB599F6-D11D-4915-B67B-25F490AD3E8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2B8F4-0397-4A2D-88B1-A91518E63313}">
      <dsp:nvSpPr>
        <dsp:cNvPr id="0" name=""/>
        <dsp:cNvSpPr/>
      </dsp:nvSpPr>
      <dsp:spPr>
        <a:xfrm>
          <a:off x="34006" y="1600296"/>
          <a:ext cx="1415145" cy="566058"/>
        </a:xfrm>
        <a:prstGeom prst="homePlate">
          <a:avLst/>
        </a:prstGeom>
        <a:solidFill>
          <a:schemeClr val="lt1"/>
        </a:solidFill>
        <a:ln w="25400" cap="flat" cmpd="sng" algn="ctr">
          <a:solidFill>
            <a:srgbClr val="36C0C0"/>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chemeClr val="tx1">
                  <a:lumMod val="75000"/>
                  <a:lumOff val="25000"/>
                </a:schemeClr>
              </a:solidFill>
              <a:latin typeface="微软雅黑" panose="020B0503020204020204" pitchFamily="34" charset="-122"/>
              <a:ea typeface="微软雅黑" panose="020B0503020204020204" pitchFamily="34" charset="-122"/>
            </a:rPr>
            <a:t>老师讲学生听</a:t>
          </a:r>
        </a:p>
      </dsp:txBody>
      <dsp:txXfrm>
        <a:off x="34006" y="1600296"/>
        <a:ext cx="1273631" cy="566058"/>
      </dsp:txXfrm>
    </dsp:sp>
    <dsp:sp modelId="{D58D1DAE-CF2D-4629-A8D1-129D1A7DCD82}">
      <dsp:nvSpPr>
        <dsp:cNvPr id="0" name=""/>
        <dsp:cNvSpPr/>
      </dsp:nvSpPr>
      <dsp:spPr>
        <a:xfrm>
          <a:off x="1166123" y="1600296"/>
          <a:ext cx="1415145" cy="566058"/>
        </a:xfrm>
        <a:prstGeom prst="chevron">
          <a:avLst/>
        </a:prstGeom>
        <a:solidFill>
          <a:schemeClr val="lt1"/>
        </a:solidFill>
        <a:ln w="25400" cap="flat" cmpd="sng" algn="ctr">
          <a:solidFill>
            <a:srgbClr val="36C0C0"/>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chemeClr val="tx1">
                  <a:lumMod val="75000"/>
                  <a:lumOff val="25000"/>
                </a:schemeClr>
              </a:solidFill>
              <a:latin typeface="微软雅黑" panose="020B0503020204020204" pitchFamily="34" charset="-122"/>
              <a:ea typeface="微软雅黑" panose="020B0503020204020204" pitchFamily="34" charset="-122"/>
            </a:rPr>
            <a:t>学习记忆</a:t>
          </a:r>
        </a:p>
      </dsp:txBody>
      <dsp:txXfrm>
        <a:off x="1449152" y="1600296"/>
        <a:ext cx="849087" cy="566058"/>
      </dsp:txXfrm>
    </dsp:sp>
    <dsp:sp modelId="{D242628A-FCAE-4B64-A850-030A91D6ED84}">
      <dsp:nvSpPr>
        <dsp:cNvPr id="0" name=""/>
        <dsp:cNvSpPr/>
      </dsp:nvSpPr>
      <dsp:spPr>
        <a:xfrm>
          <a:off x="2298239" y="1600296"/>
          <a:ext cx="1415145" cy="566058"/>
        </a:xfrm>
        <a:prstGeom prst="chevron">
          <a:avLst/>
        </a:prstGeom>
        <a:solidFill>
          <a:schemeClr val="lt1"/>
        </a:solidFill>
        <a:ln w="25400" cap="flat" cmpd="sng" algn="ctr">
          <a:solidFill>
            <a:srgbClr val="36C0C0"/>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chemeClr val="tx1">
                  <a:lumMod val="75000"/>
                  <a:lumOff val="25000"/>
                </a:schemeClr>
              </a:solidFill>
              <a:latin typeface="微软雅黑" panose="020B0503020204020204" pitchFamily="34" charset="-122"/>
              <a:ea typeface="微软雅黑" panose="020B0503020204020204" pitchFamily="34" charset="-122"/>
            </a:rPr>
            <a:t>发题演示解决过程</a:t>
          </a:r>
        </a:p>
      </dsp:txBody>
      <dsp:txXfrm>
        <a:off x="2581268" y="1600296"/>
        <a:ext cx="849087" cy="566058"/>
      </dsp:txXfrm>
    </dsp:sp>
    <dsp:sp modelId="{F7F1EFAD-3267-4434-A08B-0636901E8DBF}">
      <dsp:nvSpPr>
        <dsp:cNvPr id="0" name=""/>
        <dsp:cNvSpPr/>
      </dsp:nvSpPr>
      <dsp:spPr>
        <a:xfrm>
          <a:off x="3397213" y="924994"/>
          <a:ext cx="1415145" cy="566058"/>
        </a:xfrm>
        <a:prstGeom prst="chevron">
          <a:avLst/>
        </a:prstGeom>
        <a:solidFill>
          <a:schemeClr val="lt1"/>
        </a:solidFill>
        <a:ln w="25400" cap="flat" cmpd="sng" algn="ctr">
          <a:solidFill>
            <a:srgbClr val="36C0C0"/>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chemeClr val="tx1">
                  <a:lumMod val="75000"/>
                  <a:lumOff val="25000"/>
                </a:schemeClr>
              </a:solidFill>
              <a:latin typeface="微软雅黑" panose="020B0503020204020204" pitchFamily="34" charset="-122"/>
              <a:ea typeface="微软雅黑" panose="020B0503020204020204" pitchFamily="34" charset="-122"/>
            </a:rPr>
            <a:t>题目发放</a:t>
          </a:r>
        </a:p>
      </dsp:txBody>
      <dsp:txXfrm>
        <a:off x="3680242" y="924994"/>
        <a:ext cx="849087" cy="566058"/>
      </dsp:txXfrm>
    </dsp:sp>
    <dsp:sp modelId="{88A4EDE5-B53C-4F42-9AB6-58F7DED8C281}">
      <dsp:nvSpPr>
        <dsp:cNvPr id="0" name=""/>
        <dsp:cNvSpPr/>
      </dsp:nvSpPr>
      <dsp:spPr>
        <a:xfrm>
          <a:off x="4529329" y="924994"/>
          <a:ext cx="1415145" cy="566058"/>
        </a:xfrm>
        <a:prstGeom prst="chevron">
          <a:avLst/>
        </a:prstGeom>
        <a:solidFill>
          <a:schemeClr val="lt1"/>
        </a:solidFill>
        <a:ln w="25400" cap="flat" cmpd="sng" algn="ctr">
          <a:solidFill>
            <a:srgbClr val="36C0C0"/>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chemeClr val="tx1">
                  <a:lumMod val="75000"/>
                  <a:lumOff val="25000"/>
                </a:schemeClr>
              </a:solidFill>
              <a:latin typeface="微软雅黑" panose="020B0503020204020204" pitchFamily="34" charset="-122"/>
              <a:ea typeface="微软雅黑" panose="020B0503020204020204" pitchFamily="34" charset="-122"/>
            </a:rPr>
            <a:t>定义核心需要掌握的知识点</a:t>
          </a:r>
        </a:p>
      </dsp:txBody>
      <dsp:txXfrm>
        <a:off x="4812358" y="924994"/>
        <a:ext cx="849087" cy="566058"/>
      </dsp:txXfrm>
    </dsp:sp>
    <dsp:sp modelId="{D2794F0E-698D-4658-8553-843A6B9E8EEF}">
      <dsp:nvSpPr>
        <dsp:cNvPr id="0" name=""/>
        <dsp:cNvSpPr/>
      </dsp:nvSpPr>
      <dsp:spPr>
        <a:xfrm>
          <a:off x="5661446" y="924994"/>
          <a:ext cx="1415145" cy="566058"/>
        </a:xfrm>
        <a:prstGeom prst="chevron">
          <a:avLst/>
        </a:prstGeom>
        <a:solidFill>
          <a:schemeClr val="lt1"/>
        </a:solidFill>
        <a:ln w="25400" cap="flat" cmpd="sng" algn="ctr">
          <a:solidFill>
            <a:srgbClr val="36C0C0"/>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chemeClr val="tx1">
                  <a:lumMod val="75000"/>
                  <a:lumOff val="25000"/>
                </a:schemeClr>
              </a:solidFill>
              <a:latin typeface="微软雅黑" panose="020B0503020204020204" pitchFamily="34" charset="-122"/>
              <a:ea typeface="微软雅黑" panose="020B0503020204020204" pitchFamily="34" charset="-122"/>
            </a:rPr>
            <a:t>学习并实践应用知识点解决问题</a:t>
          </a:r>
        </a:p>
      </dsp:txBody>
      <dsp:txXfrm>
        <a:off x="5944475" y="924994"/>
        <a:ext cx="849087" cy="566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6493C-650C-4DC5-92D3-15CFDBB6B1DB}">
      <dsp:nvSpPr>
        <dsp:cNvPr id="0" name=""/>
        <dsp:cNvSpPr/>
      </dsp:nvSpPr>
      <dsp:spPr>
        <a:xfrm>
          <a:off x="3420070" y="0"/>
          <a:ext cx="1368028" cy="638968"/>
        </a:xfrm>
        <a:prstGeom prst="trapezoid">
          <a:avLst>
            <a:gd name="adj" fmla="val 107050"/>
          </a:avLst>
        </a:prstGeom>
        <a:solidFill>
          <a:srgbClr val="0E5DD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微软雅黑" panose="020B0503020204020204" pitchFamily="34" charset="-122"/>
              <a:ea typeface="微软雅黑" panose="020B0503020204020204" pitchFamily="34" charset="-122"/>
            </a:rPr>
            <a:t>创新</a:t>
          </a:r>
        </a:p>
      </dsp:txBody>
      <dsp:txXfrm>
        <a:off x="3420070" y="0"/>
        <a:ext cx="1368028" cy="638968"/>
      </dsp:txXfrm>
    </dsp:sp>
    <dsp:sp modelId="{CD4AC394-BF8C-4A94-9E2D-419896BF9F01}">
      <dsp:nvSpPr>
        <dsp:cNvPr id="0" name=""/>
        <dsp:cNvSpPr/>
      </dsp:nvSpPr>
      <dsp:spPr>
        <a:xfrm>
          <a:off x="2736056" y="638968"/>
          <a:ext cx="2736056" cy="638968"/>
        </a:xfrm>
        <a:prstGeom prst="trapezoid">
          <a:avLst>
            <a:gd name="adj" fmla="val 107050"/>
          </a:avLst>
        </a:prstGeom>
        <a:solidFill>
          <a:srgbClr val="1078C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rPr>
            <a:t>评估</a:t>
          </a:r>
        </a:p>
      </dsp:txBody>
      <dsp:txXfrm>
        <a:off x="3214866" y="638968"/>
        <a:ext cx="1778436" cy="638968"/>
      </dsp:txXfrm>
    </dsp:sp>
    <dsp:sp modelId="{7F3BB846-B3FD-4D5C-9D46-6A1C6397E7E5}">
      <dsp:nvSpPr>
        <dsp:cNvPr id="0" name=""/>
        <dsp:cNvSpPr/>
      </dsp:nvSpPr>
      <dsp:spPr>
        <a:xfrm>
          <a:off x="2052042" y="1277937"/>
          <a:ext cx="4104084" cy="638968"/>
        </a:xfrm>
        <a:prstGeom prst="trapezoid">
          <a:avLst>
            <a:gd name="adj" fmla="val 107050"/>
          </a:avLst>
        </a:prstGeom>
        <a:solidFill>
          <a:srgbClr val="1A7FC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rPr>
            <a:t>分析</a:t>
          </a:r>
        </a:p>
      </dsp:txBody>
      <dsp:txXfrm>
        <a:off x="2770257" y="1277937"/>
        <a:ext cx="2667654" cy="638968"/>
      </dsp:txXfrm>
    </dsp:sp>
    <dsp:sp modelId="{2C64903F-6134-4EB1-8226-7BFBBD47EEF9}">
      <dsp:nvSpPr>
        <dsp:cNvPr id="0" name=""/>
        <dsp:cNvSpPr/>
      </dsp:nvSpPr>
      <dsp:spPr>
        <a:xfrm>
          <a:off x="1368028" y="1916906"/>
          <a:ext cx="5472112" cy="638968"/>
        </a:xfrm>
        <a:prstGeom prst="trapezoid">
          <a:avLst>
            <a:gd name="adj" fmla="val 107050"/>
          </a:avLst>
        </a:prstGeom>
        <a:solidFill>
          <a:srgbClr val="1F91B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rPr>
            <a:t>应用</a:t>
          </a:r>
        </a:p>
      </dsp:txBody>
      <dsp:txXfrm>
        <a:off x="2325647" y="1916906"/>
        <a:ext cx="3556873" cy="638968"/>
      </dsp:txXfrm>
    </dsp:sp>
    <dsp:sp modelId="{304F218D-DD99-4300-B554-3C05195F38BB}">
      <dsp:nvSpPr>
        <dsp:cNvPr id="0" name=""/>
        <dsp:cNvSpPr/>
      </dsp:nvSpPr>
      <dsp:spPr>
        <a:xfrm>
          <a:off x="684014" y="2555875"/>
          <a:ext cx="6840140" cy="638968"/>
        </a:xfrm>
        <a:prstGeom prst="trapezoid">
          <a:avLst>
            <a:gd name="adj" fmla="val 107050"/>
          </a:avLst>
        </a:prstGeom>
        <a:solidFill>
          <a:srgbClr val="2CA2B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rPr>
            <a:t>理解</a:t>
          </a:r>
        </a:p>
      </dsp:txBody>
      <dsp:txXfrm>
        <a:off x="1881038" y="2555875"/>
        <a:ext cx="4446091" cy="638968"/>
      </dsp:txXfrm>
    </dsp:sp>
    <dsp:sp modelId="{FE6B9428-8DA5-4DE4-BED8-A8CAC4878F99}">
      <dsp:nvSpPr>
        <dsp:cNvPr id="0" name=""/>
        <dsp:cNvSpPr/>
      </dsp:nvSpPr>
      <dsp:spPr>
        <a:xfrm>
          <a:off x="0" y="3194844"/>
          <a:ext cx="8208169" cy="638968"/>
        </a:xfrm>
        <a:prstGeom prst="trapezoid">
          <a:avLst>
            <a:gd name="adj" fmla="val 107050"/>
          </a:avLst>
        </a:prstGeom>
        <a:solidFill>
          <a:srgbClr val="30ADA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微软雅黑" panose="020B0503020204020204" pitchFamily="34" charset="-122"/>
              <a:ea typeface="微软雅黑" panose="020B0503020204020204" pitchFamily="34" charset="-122"/>
            </a:rPr>
            <a:t>记忆</a:t>
          </a:r>
        </a:p>
      </dsp:txBody>
      <dsp:txXfrm>
        <a:off x="1436429" y="3194844"/>
        <a:ext cx="5335309" cy="63896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FDAB3-BB02-42D5-A00A-7A88280D2BB8}" type="datetimeFigureOut">
              <a:rPr lang="zh-CN" altLang="en-US" smtClean="0"/>
              <a:t>2019/1/10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71C2C-53D0-4C0F-9F9C-D6FA303F454D}" type="slidenum">
              <a:rPr lang="zh-CN" altLang="en-US" smtClean="0"/>
              <a:t>‹#›</a:t>
            </a:fld>
            <a:endParaRPr lang="zh-CN" altLang="en-US"/>
          </a:p>
        </p:txBody>
      </p:sp>
    </p:spTree>
    <p:extLst>
      <p:ext uri="{BB962C8B-B14F-4D97-AF65-F5344CB8AC3E}">
        <p14:creationId xmlns:p14="http://schemas.microsoft.com/office/powerpoint/2010/main" val="122587893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aidu.com/s?wd=%E8%AE%A4%E7%9F%A5%E4%B8%BB%E4%B9%89&amp;tn=SE_PcZhidaonwhc_ngpagmjz&amp;rsv_dl=gh_pc_zhidao"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baidu.com/s?wd=%E5%AD%A6%E4%B9%A0%E7%AD%96%E7%95%A5&amp;tn=SE_PcZhidaonwhc_ngpagmjz&amp;rsv_dl=gh_pc_zhidao" TargetMode="External"/><Relationship Id="rId4" Type="http://schemas.openxmlformats.org/officeDocument/2006/relationships/hyperlink" Target="https://www.baidu.com/s?wd=%E4%BF%A1%E6%81%AF%E5%8A%A0%E5%B7%A5&amp;tn=SE_PcZhidaonwhc_ngpagmjz&amp;rsv_dl=gh_pc_zhidao"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1C71C2C-53D0-4C0F-9F9C-D6FA303F454D}" type="slidenum">
              <a:rPr lang="zh-CN" altLang="en-US" smtClean="0"/>
              <a:t>1</a:t>
            </a:fld>
            <a:endParaRPr lang="zh-CN" altLang="en-US"/>
          </a:p>
        </p:txBody>
      </p:sp>
    </p:spTree>
    <p:extLst>
      <p:ext uri="{BB962C8B-B14F-4D97-AF65-F5344CB8AC3E}">
        <p14:creationId xmlns:p14="http://schemas.microsoft.com/office/powerpoint/2010/main" val="2030192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70000"/>
              </a:lnSpc>
              <a:spcBef>
                <a:spcPts val="0"/>
              </a:spcBef>
            </a:pPr>
            <a:r>
              <a:rPr lang="zh-CN" altLang="en-US" sz="2000" dirty="0">
                <a:latin typeface="+mn-ea"/>
              </a:rPr>
              <a:t>传统教学观</a:t>
            </a:r>
            <a:endParaRPr lang="en-US" altLang="zh-CN" sz="2000" dirty="0">
              <a:latin typeface="+mn-ea"/>
            </a:endParaRPr>
          </a:p>
          <a:p>
            <a:pPr lvl="1">
              <a:lnSpc>
                <a:spcPct val="170000"/>
              </a:lnSpc>
              <a:spcBef>
                <a:spcPts val="0"/>
              </a:spcBef>
            </a:pPr>
            <a:r>
              <a:rPr lang="zh-CN" altLang="en-US" sz="2000" dirty="0">
                <a:latin typeface="+mn-ea"/>
              </a:rPr>
              <a:t>建立在客观主义或归纳主义基础上</a:t>
            </a:r>
            <a:endParaRPr lang="en-US" altLang="zh-CN" sz="2000" dirty="0">
              <a:latin typeface="+mn-ea"/>
            </a:endParaRPr>
          </a:p>
          <a:p>
            <a:pPr lvl="1">
              <a:lnSpc>
                <a:spcPct val="170000"/>
              </a:lnSpc>
              <a:spcBef>
                <a:spcPts val="0"/>
              </a:spcBef>
            </a:pPr>
            <a:r>
              <a:rPr lang="zh-CN" altLang="en-US" sz="2000" dirty="0">
                <a:latin typeface="+mn-ea"/>
              </a:rPr>
              <a:t>教师把科学家们获得的知识传递给学生，教师是灌输者，而学生是被动的接受者。</a:t>
            </a:r>
            <a:endParaRPr lang="en-US" altLang="zh-CN" sz="2000" dirty="0">
              <a:latin typeface="+mn-ea"/>
            </a:endParaRPr>
          </a:p>
          <a:p>
            <a:pPr>
              <a:lnSpc>
                <a:spcPct val="170000"/>
              </a:lnSpc>
              <a:spcBef>
                <a:spcPts val="0"/>
              </a:spcBef>
            </a:pPr>
            <a:r>
              <a:rPr lang="zh-CN" altLang="en-US" sz="2000" dirty="0">
                <a:latin typeface="+mn-ea"/>
              </a:rPr>
              <a:t>建构主义教学观</a:t>
            </a:r>
            <a:endParaRPr lang="en-US" altLang="zh-CN" sz="2000" dirty="0">
              <a:latin typeface="+mn-ea"/>
            </a:endParaRPr>
          </a:p>
          <a:p>
            <a:pPr lvl="1">
              <a:lnSpc>
                <a:spcPct val="170000"/>
              </a:lnSpc>
              <a:spcBef>
                <a:spcPts val="0"/>
              </a:spcBef>
            </a:pPr>
            <a:r>
              <a:rPr lang="zh-CN" altLang="en-US" sz="2000" dirty="0">
                <a:latin typeface="+mn-ea"/>
              </a:rPr>
              <a:t>科学知识必须由每个认知者主动建构</a:t>
            </a:r>
            <a:endParaRPr lang="en-US" altLang="zh-CN" sz="2000" dirty="0">
              <a:latin typeface="+mn-ea"/>
            </a:endParaRPr>
          </a:p>
          <a:p>
            <a:pPr lvl="1">
              <a:lnSpc>
                <a:spcPct val="170000"/>
              </a:lnSpc>
              <a:spcBef>
                <a:spcPts val="0"/>
              </a:spcBef>
            </a:pPr>
            <a:r>
              <a:rPr lang="zh-CN" altLang="en-US" sz="2000" dirty="0">
                <a:latin typeface="+mn-ea"/>
              </a:rPr>
              <a:t>老师通过学习环境的搭建、学习活动的组织、学习情境的创设，促进学生主动地建构知识。</a:t>
            </a:r>
          </a:p>
          <a:p>
            <a:endParaRPr lang="zh-CN" altLang="en-US" dirty="0"/>
          </a:p>
        </p:txBody>
      </p:sp>
      <p:sp>
        <p:nvSpPr>
          <p:cNvPr id="4" name="灯片编号占位符 3"/>
          <p:cNvSpPr>
            <a:spLocks noGrp="1"/>
          </p:cNvSpPr>
          <p:nvPr>
            <p:ph type="sldNum" sz="quarter" idx="5"/>
          </p:nvPr>
        </p:nvSpPr>
        <p:spPr/>
        <p:txBody>
          <a:bodyPr/>
          <a:lstStyle/>
          <a:p>
            <a:fld id="{652F3145-C8EE-4415-A0F7-03A394C489C8}" type="slidenum">
              <a:rPr lang="zh-CN" altLang="en-US" smtClean="0"/>
              <a:t>14</a:t>
            </a:fld>
            <a:endParaRPr lang="zh-CN" altLang="en-US"/>
          </a:p>
        </p:txBody>
      </p:sp>
    </p:spTree>
    <p:extLst>
      <p:ext uri="{BB962C8B-B14F-4D97-AF65-F5344CB8AC3E}">
        <p14:creationId xmlns:p14="http://schemas.microsoft.com/office/powerpoint/2010/main" val="1442936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师生互动的设计</a:t>
            </a:r>
            <a:endParaRPr lang="en-US" altLang="zh-CN" dirty="0"/>
          </a:p>
          <a:p>
            <a:pPr lvl="1"/>
            <a:r>
              <a:rPr lang="zh-CN" altLang="en-US" dirty="0"/>
              <a:t>移动讲台、移动控制助力师生互动</a:t>
            </a:r>
            <a:endParaRPr lang="en-US" altLang="zh-CN" dirty="0"/>
          </a:p>
          <a:p>
            <a:r>
              <a:rPr lang="zh-CN" altLang="en-US" dirty="0"/>
              <a:t>生生互动的设计</a:t>
            </a:r>
            <a:endParaRPr lang="en-US" altLang="zh-CN" dirty="0"/>
          </a:p>
          <a:p>
            <a:pPr lvl="1"/>
            <a:r>
              <a:rPr lang="zh-CN" altLang="en-US" dirty="0"/>
              <a:t>小组桌椅助力生生互动</a:t>
            </a:r>
            <a:endParaRPr lang="en-US" altLang="zh-CN" dirty="0"/>
          </a:p>
          <a:p>
            <a:r>
              <a:rPr lang="zh-CN" altLang="en-US" dirty="0"/>
              <a:t>构建信息互通的设计</a:t>
            </a:r>
            <a:endParaRPr lang="en-US" altLang="zh-CN" dirty="0"/>
          </a:p>
          <a:p>
            <a:pPr lvl="1"/>
            <a:r>
              <a:rPr lang="zh-CN" altLang="en-US" dirty="0"/>
              <a:t>大屏</a:t>
            </a:r>
            <a:r>
              <a:rPr lang="en-US" altLang="zh-CN" dirty="0"/>
              <a:t>+</a:t>
            </a:r>
            <a:r>
              <a:rPr lang="zh-CN" altLang="en-US" dirty="0"/>
              <a:t>有课，信息快速互通</a:t>
            </a:r>
            <a:endParaRPr lang="en-US" altLang="zh-CN" dirty="0"/>
          </a:p>
          <a:p>
            <a:r>
              <a:rPr lang="zh-CN" altLang="en-US" dirty="0"/>
              <a:t>兼顾传统授课的设计</a:t>
            </a:r>
            <a:endParaRPr lang="en-US" altLang="zh-CN" dirty="0"/>
          </a:p>
          <a:p>
            <a:pPr lvl="1"/>
            <a:r>
              <a:rPr lang="zh-CN" altLang="en-US" dirty="0"/>
              <a:t>中央展示屏</a:t>
            </a:r>
            <a:r>
              <a:rPr lang="en-US" altLang="zh-CN" dirty="0"/>
              <a:t>+</a:t>
            </a:r>
            <a:r>
              <a:rPr lang="zh-CN" altLang="en-US" dirty="0"/>
              <a:t>多屏调度，让学生聚焦授课</a:t>
            </a:r>
            <a:endParaRPr lang="en-US" altLang="zh-CN" dirty="0"/>
          </a:p>
          <a:p>
            <a:pPr lvl="1"/>
            <a:endParaRPr lang="en-US" altLang="zh-CN" dirty="0"/>
          </a:p>
          <a:p>
            <a:r>
              <a:rPr lang="zh-CN" altLang="en-US" dirty="0"/>
              <a:t>空间设计：</a:t>
            </a:r>
            <a:r>
              <a:rPr lang="en-US" altLang="zh-CN" dirty="0"/>
              <a:t>1</a:t>
            </a:r>
            <a:r>
              <a:rPr lang="zh-CN" altLang="en-US" dirty="0"/>
              <a:t>、</a:t>
            </a:r>
            <a:r>
              <a:rPr lang="en-US" altLang="zh-CN" dirty="0"/>
              <a:t>2</a:t>
            </a:r>
            <a:r>
              <a:rPr lang="zh-CN" altLang="en-US" dirty="0"/>
              <a:t>、</a:t>
            </a:r>
            <a:r>
              <a:rPr lang="en-US" altLang="zh-CN" dirty="0"/>
              <a:t>3</a:t>
            </a:r>
          </a:p>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17</a:t>
            </a:fld>
            <a:endParaRPr lang="zh-CN" altLang="en-US"/>
          </a:p>
        </p:txBody>
      </p:sp>
    </p:spTree>
    <p:extLst>
      <p:ext uri="{BB962C8B-B14F-4D97-AF65-F5344CB8AC3E}">
        <p14:creationId xmlns:p14="http://schemas.microsoft.com/office/powerpoint/2010/main" val="74358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1503797-50CE-4DF1-8521-324975BC78C5}" type="slidenum">
              <a:rPr lang="zh-CN" altLang="en-US" smtClean="0"/>
              <a:t>18</a:t>
            </a:fld>
            <a:endParaRPr lang="zh-CN" altLang="en-US"/>
          </a:p>
        </p:txBody>
      </p:sp>
    </p:spTree>
    <p:extLst>
      <p:ext uri="{BB962C8B-B14F-4D97-AF65-F5344CB8AC3E}">
        <p14:creationId xmlns:p14="http://schemas.microsoft.com/office/powerpoint/2010/main" val="4234504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一个案例可以牵涉到很多学科，在本科生基础知识薄弱的情况下，会导致学习负担的加重，很难达到预期的教学目标。因此，该教学模式实施的难度很大，仅适合在研究生教学阶段和知识水平较高的教师和学生中开展，而不适合在我国大规模范围内开展</a:t>
            </a:r>
          </a:p>
          <a:p>
            <a:endParaRPr lang="zh-CN" altLang="en-US" dirty="0"/>
          </a:p>
        </p:txBody>
      </p:sp>
      <p:sp>
        <p:nvSpPr>
          <p:cNvPr id="4" name="灯片编号占位符 3"/>
          <p:cNvSpPr>
            <a:spLocks noGrp="1"/>
          </p:cNvSpPr>
          <p:nvPr>
            <p:ph type="sldNum" sz="quarter" idx="10"/>
          </p:nvPr>
        </p:nvSpPr>
        <p:spPr/>
        <p:txBody>
          <a:bodyPr/>
          <a:lstStyle/>
          <a:p>
            <a:fld id="{51503797-50CE-4DF1-8521-324975BC78C5}" type="slidenum">
              <a:rPr lang="zh-CN" altLang="en-US" smtClean="0"/>
              <a:t>19</a:t>
            </a:fld>
            <a:endParaRPr lang="zh-CN" altLang="en-US"/>
          </a:p>
        </p:txBody>
      </p:sp>
    </p:spTree>
    <p:extLst>
      <p:ext uri="{BB962C8B-B14F-4D97-AF65-F5344CB8AC3E}">
        <p14:creationId xmlns:p14="http://schemas.microsoft.com/office/powerpoint/2010/main" val="520104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一个案例可以牵涉到很多学科，在本科生基础知识薄弱的情况下，会导致学习负担的加重，很难达到预期的教学目标。因此，该教学模式实施的难度很大，仅适合在研究生教学阶段和知识水平较高的教师和学生中开展，而不适合在我国大规模范围内开展</a:t>
            </a:r>
          </a:p>
          <a:p>
            <a:endParaRPr lang="zh-CN" altLang="en-US" dirty="0"/>
          </a:p>
        </p:txBody>
      </p:sp>
      <p:sp>
        <p:nvSpPr>
          <p:cNvPr id="4" name="灯片编号占位符 3"/>
          <p:cNvSpPr>
            <a:spLocks noGrp="1"/>
          </p:cNvSpPr>
          <p:nvPr>
            <p:ph type="sldNum" sz="quarter" idx="10"/>
          </p:nvPr>
        </p:nvSpPr>
        <p:spPr/>
        <p:txBody>
          <a:bodyPr/>
          <a:lstStyle/>
          <a:p>
            <a:fld id="{51503797-50CE-4DF1-8521-324975BC78C5}" type="slidenum">
              <a:rPr lang="zh-CN" altLang="en-US" smtClean="0"/>
              <a:t>20</a:t>
            </a:fld>
            <a:endParaRPr lang="zh-CN" altLang="en-US"/>
          </a:p>
        </p:txBody>
      </p:sp>
    </p:spTree>
    <p:extLst>
      <p:ext uri="{BB962C8B-B14F-4D97-AF65-F5344CB8AC3E}">
        <p14:creationId xmlns:p14="http://schemas.microsoft.com/office/powerpoint/2010/main" val="266111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师生互动的设计</a:t>
            </a:r>
            <a:endParaRPr lang="en-US" altLang="zh-CN" dirty="0"/>
          </a:p>
          <a:p>
            <a:pPr lvl="1"/>
            <a:r>
              <a:rPr lang="zh-CN" altLang="en-US" dirty="0"/>
              <a:t>移动讲台、移动控制助力师生互动</a:t>
            </a:r>
            <a:endParaRPr lang="en-US" altLang="zh-CN" dirty="0"/>
          </a:p>
          <a:p>
            <a:r>
              <a:rPr lang="zh-CN" altLang="en-US" dirty="0"/>
              <a:t>生生互动的设计</a:t>
            </a:r>
            <a:endParaRPr lang="en-US" altLang="zh-CN" dirty="0"/>
          </a:p>
          <a:p>
            <a:pPr lvl="1"/>
            <a:r>
              <a:rPr lang="zh-CN" altLang="en-US" dirty="0"/>
              <a:t>小组桌椅助力生生互动</a:t>
            </a:r>
            <a:endParaRPr lang="en-US" altLang="zh-CN" dirty="0"/>
          </a:p>
          <a:p>
            <a:r>
              <a:rPr lang="zh-CN" altLang="en-US" dirty="0"/>
              <a:t>构建信息互通的设计</a:t>
            </a:r>
            <a:endParaRPr lang="en-US" altLang="zh-CN" dirty="0"/>
          </a:p>
          <a:p>
            <a:pPr lvl="1"/>
            <a:r>
              <a:rPr lang="zh-CN" altLang="en-US" dirty="0"/>
              <a:t>大屏</a:t>
            </a:r>
            <a:r>
              <a:rPr lang="en-US" altLang="zh-CN" dirty="0"/>
              <a:t>+</a:t>
            </a:r>
            <a:r>
              <a:rPr lang="zh-CN" altLang="en-US" dirty="0"/>
              <a:t>有课，信息快速互通</a:t>
            </a:r>
            <a:endParaRPr lang="en-US" altLang="zh-CN" dirty="0"/>
          </a:p>
          <a:p>
            <a:r>
              <a:rPr lang="zh-CN" altLang="en-US" dirty="0"/>
              <a:t>兼顾传统授课的设计</a:t>
            </a:r>
            <a:endParaRPr lang="en-US" altLang="zh-CN" dirty="0"/>
          </a:p>
          <a:p>
            <a:pPr lvl="1"/>
            <a:r>
              <a:rPr lang="zh-CN" altLang="en-US" dirty="0"/>
              <a:t>中央展示屏</a:t>
            </a:r>
            <a:r>
              <a:rPr lang="en-US" altLang="zh-CN" dirty="0"/>
              <a:t>+</a:t>
            </a:r>
            <a:r>
              <a:rPr lang="zh-CN" altLang="en-US" dirty="0"/>
              <a:t>多屏调度，让学生聚焦授课</a:t>
            </a:r>
            <a:endParaRPr lang="en-US" altLang="zh-CN" dirty="0"/>
          </a:p>
          <a:p>
            <a:pPr lvl="1"/>
            <a:endParaRPr lang="en-US" altLang="zh-CN" dirty="0"/>
          </a:p>
          <a:p>
            <a:r>
              <a:rPr lang="zh-CN" altLang="en-US" dirty="0"/>
              <a:t>空间设计：</a:t>
            </a:r>
            <a:r>
              <a:rPr lang="en-US" altLang="zh-CN" dirty="0"/>
              <a:t>1</a:t>
            </a:r>
            <a:r>
              <a:rPr lang="zh-CN" altLang="en-US" dirty="0"/>
              <a:t>、</a:t>
            </a:r>
            <a:r>
              <a:rPr lang="en-US" altLang="zh-CN" dirty="0"/>
              <a:t>2</a:t>
            </a:r>
            <a:r>
              <a:rPr lang="zh-CN" altLang="en-US" dirty="0"/>
              <a:t>、</a:t>
            </a:r>
            <a:r>
              <a:rPr lang="en-US" altLang="zh-CN" dirty="0"/>
              <a:t>3</a:t>
            </a:r>
          </a:p>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22</a:t>
            </a:fld>
            <a:endParaRPr lang="zh-CN" altLang="en-US"/>
          </a:p>
        </p:txBody>
      </p:sp>
    </p:spTree>
    <p:extLst>
      <p:ext uri="{BB962C8B-B14F-4D97-AF65-F5344CB8AC3E}">
        <p14:creationId xmlns:p14="http://schemas.microsoft.com/office/powerpoint/2010/main" val="1984138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Font typeface="Arial" panose="020B0604020202020204" pitchFamily="34" charset="0"/>
              <a:buNone/>
            </a:pPr>
            <a:r>
              <a:rPr lang="zh-CN" altLang="en-US" sz="1200" dirty="0"/>
              <a:t>要求教师将授课内容分解成围绕关键概念的不同单元，设计完成直击概念的若干问题。</a:t>
            </a:r>
            <a:endParaRPr lang="en-US" altLang="zh-CN" sz="1200" dirty="0"/>
          </a:p>
          <a:p>
            <a:pPr marL="0" indent="0">
              <a:lnSpc>
                <a:spcPct val="150000"/>
              </a:lnSpc>
              <a:buFont typeface="Arial" panose="020B0604020202020204" pitchFamily="34" charset="0"/>
              <a:buNone/>
            </a:pPr>
            <a:r>
              <a:rPr lang="zh-CN" altLang="en-US" sz="1200" dirty="0"/>
              <a:t>需向学生提供预习材料并准备相应预习测验题目。</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要求学生课前阅读预习材料，完成要求的预习内容。</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将一节课分成几个小单元，每一个单元都围绕一个关键物理概念设计，教师在讲授很短时间后，下发一个概念测试题(ConcepTests)，并依此为核心组织教学。ConcepTests是专门为课程设计，用于揭示学生错误概念和引导学生深入探究的测试题，一般是多项选择题和判断题。学生收到问题后，首先要独自思考，自主学习，然后在手机上作答。学生在指定时间内完成答题后，教师可直接查看学生的答题情况统计。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在传统教学方法中，教师是通过批改作业、测验和考试等方式得到学生对概念理解的信息，但这些方式都是发生在教学之后，使用PI教学方法，教师可以通过学生对概念测试题的答题情况在课堂教学的过程中及时掌握学生对概念理解的程度。</a:t>
            </a:r>
          </a:p>
          <a:p>
            <a:endParaRPr lang="zh-CN" altLang="en-US" dirty="0"/>
          </a:p>
        </p:txBody>
      </p:sp>
      <p:sp>
        <p:nvSpPr>
          <p:cNvPr id="4" name="灯片编号占位符 3"/>
          <p:cNvSpPr>
            <a:spLocks noGrp="1"/>
          </p:cNvSpPr>
          <p:nvPr>
            <p:ph type="sldNum" sz="quarter" idx="10"/>
          </p:nvPr>
        </p:nvSpPr>
        <p:spPr/>
        <p:txBody>
          <a:bodyPr/>
          <a:lstStyle/>
          <a:p>
            <a:fld id="{51503797-50CE-4DF1-8521-324975BC78C5}" type="slidenum">
              <a:rPr lang="zh-CN" altLang="en-US" smtClean="0"/>
              <a:t>24</a:t>
            </a:fld>
            <a:endParaRPr lang="zh-CN" altLang="en-US"/>
          </a:p>
        </p:txBody>
      </p:sp>
    </p:spTree>
    <p:extLst>
      <p:ext uri="{BB962C8B-B14F-4D97-AF65-F5344CB8AC3E}">
        <p14:creationId xmlns:p14="http://schemas.microsoft.com/office/powerpoint/2010/main" val="2506727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师生互动的设计</a:t>
            </a:r>
            <a:endParaRPr lang="en-US" altLang="zh-CN" dirty="0"/>
          </a:p>
          <a:p>
            <a:pPr lvl="1"/>
            <a:r>
              <a:rPr lang="zh-CN" altLang="en-US" dirty="0"/>
              <a:t>移动讲台、移动控制助力师生互动</a:t>
            </a:r>
            <a:endParaRPr lang="en-US" altLang="zh-CN" dirty="0"/>
          </a:p>
          <a:p>
            <a:r>
              <a:rPr lang="zh-CN" altLang="en-US" dirty="0"/>
              <a:t>生生互动的设计</a:t>
            </a:r>
            <a:endParaRPr lang="en-US" altLang="zh-CN" dirty="0"/>
          </a:p>
          <a:p>
            <a:pPr lvl="1"/>
            <a:r>
              <a:rPr lang="zh-CN" altLang="en-US" dirty="0"/>
              <a:t>小组桌椅助力生生互动</a:t>
            </a:r>
            <a:endParaRPr lang="en-US" altLang="zh-CN" dirty="0"/>
          </a:p>
          <a:p>
            <a:r>
              <a:rPr lang="zh-CN" altLang="en-US" dirty="0"/>
              <a:t>构建信息互通的设计</a:t>
            </a:r>
            <a:endParaRPr lang="en-US" altLang="zh-CN" dirty="0"/>
          </a:p>
          <a:p>
            <a:pPr lvl="1"/>
            <a:r>
              <a:rPr lang="zh-CN" altLang="en-US" dirty="0"/>
              <a:t>大屏</a:t>
            </a:r>
            <a:r>
              <a:rPr lang="en-US" altLang="zh-CN" dirty="0"/>
              <a:t>+</a:t>
            </a:r>
            <a:r>
              <a:rPr lang="zh-CN" altLang="en-US" dirty="0"/>
              <a:t>有课，信息快速互通</a:t>
            </a:r>
            <a:endParaRPr lang="en-US" altLang="zh-CN" dirty="0"/>
          </a:p>
          <a:p>
            <a:r>
              <a:rPr lang="zh-CN" altLang="en-US" dirty="0"/>
              <a:t>兼顾传统授课的设计</a:t>
            </a:r>
            <a:endParaRPr lang="en-US" altLang="zh-CN" dirty="0"/>
          </a:p>
          <a:p>
            <a:pPr lvl="1"/>
            <a:r>
              <a:rPr lang="zh-CN" altLang="en-US" dirty="0"/>
              <a:t>中央展示屏</a:t>
            </a:r>
            <a:r>
              <a:rPr lang="en-US" altLang="zh-CN" dirty="0"/>
              <a:t>+</a:t>
            </a:r>
            <a:r>
              <a:rPr lang="zh-CN" altLang="en-US" dirty="0"/>
              <a:t>多屏调度，让学生聚焦授课</a:t>
            </a:r>
            <a:endParaRPr lang="en-US" altLang="zh-CN" dirty="0"/>
          </a:p>
          <a:p>
            <a:pPr lvl="1"/>
            <a:endParaRPr lang="en-US" altLang="zh-CN" dirty="0"/>
          </a:p>
          <a:p>
            <a:r>
              <a:rPr lang="zh-CN" altLang="en-US" dirty="0"/>
              <a:t>空间设计：</a:t>
            </a:r>
            <a:r>
              <a:rPr lang="en-US" altLang="zh-CN" dirty="0"/>
              <a:t>1</a:t>
            </a:r>
            <a:r>
              <a:rPr lang="zh-CN" altLang="en-US" dirty="0"/>
              <a:t>、</a:t>
            </a:r>
            <a:r>
              <a:rPr lang="en-US" altLang="zh-CN" dirty="0"/>
              <a:t>2</a:t>
            </a:r>
            <a:r>
              <a:rPr lang="zh-CN" altLang="en-US" dirty="0"/>
              <a:t>、</a:t>
            </a:r>
            <a:r>
              <a:rPr lang="en-US" altLang="zh-CN" dirty="0"/>
              <a:t>3</a:t>
            </a:r>
          </a:p>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25</a:t>
            </a:fld>
            <a:endParaRPr lang="zh-CN" altLang="en-US"/>
          </a:p>
        </p:txBody>
      </p:sp>
    </p:spTree>
    <p:extLst>
      <p:ext uri="{BB962C8B-B14F-4D97-AF65-F5344CB8AC3E}">
        <p14:creationId xmlns:p14="http://schemas.microsoft.com/office/powerpoint/2010/main" val="1523069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师生互动的设计</a:t>
            </a:r>
            <a:endParaRPr lang="en-US" altLang="zh-CN" dirty="0"/>
          </a:p>
          <a:p>
            <a:pPr lvl="1"/>
            <a:r>
              <a:rPr lang="zh-CN" altLang="en-US" dirty="0"/>
              <a:t>移动讲台、移动控制助力师生互动</a:t>
            </a:r>
            <a:endParaRPr lang="en-US" altLang="zh-CN" dirty="0"/>
          </a:p>
          <a:p>
            <a:r>
              <a:rPr lang="zh-CN" altLang="en-US" dirty="0"/>
              <a:t>生生互动的设计</a:t>
            </a:r>
            <a:endParaRPr lang="en-US" altLang="zh-CN" dirty="0"/>
          </a:p>
          <a:p>
            <a:pPr lvl="1"/>
            <a:r>
              <a:rPr lang="zh-CN" altLang="en-US" dirty="0"/>
              <a:t>小组桌椅助力生生互动</a:t>
            </a:r>
            <a:endParaRPr lang="en-US" altLang="zh-CN" dirty="0"/>
          </a:p>
          <a:p>
            <a:r>
              <a:rPr lang="zh-CN" altLang="en-US" dirty="0"/>
              <a:t>构建信息互通的设计</a:t>
            </a:r>
            <a:endParaRPr lang="en-US" altLang="zh-CN" dirty="0"/>
          </a:p>
          <a:p>
            <a:pPr lvl="1"/>
            <a:r>
              <a:rPr lang="zh-CN" altLang="en-US" dirty="0"/>
              <a:t>大屏</a:t>
            </a:r>
            <a:r>
              <a:rPr lang="en-US" altLang="zh-CN" dirty="0"/>
              <a:t>+</a:t>
            </a:r>
            <a:r>
              <a:rPr lang="zh-CN" altLang="en-US" dirty="0"/>
              <a:t>有课，信息快速互通</a:t>
            </a:r>
            <a:endParaRPr lang="en-US" altLang="zh-CN" dirty="0"/>
          </a:p>
          <a:p>
            <a:r>
              <a:rPr lang="zh-CN" altLang="en-US" dirty="0"/>
              <a:t>兼顾传统授课的设计</a:t>
            </a:r>
            <a:endParaRPr lang="en-US" altLang="zh-CN" dirty="0"/>
          </a:p>
          <a:p>
            <a:pPr lvl="1"/>
            <a:r>
              <a:rPr lang="zh-CN" altLang="en-US" dirty="0"/>
              <a:t>中央展示屏</a:t>
            </a:r>
            <a:r>
              <a:rPr lang="en-US" altLang="zh-CN" dirty="0"/>
              <a:t>+</a:t>
            </a:r>
            <a:r>
              <a:rPr lang="zh-CN" altLang="en-US" dirty="0"/>
              <a:t>多屏调度，让学生聚焦授课</a:t>
            </a:r>
            <a:endParaRPr lang="en-US" altLang="zh-CN" dirty="0"/>
          </a:p>
          <a:p>
            <a:pPr lvl="1"/>
            <a:endParaRPr lang="en-US" altLang="zh-CN" dirty="0"/>
          </a:p>
          <a:p>
            <a:r>
              <a:rPr lang="zh-CN" altLang="en-US" dirty="0"/>
              <a:t>空间设计：</a:t>
            </a:r>
            <a:r>
              <a:rPr lang="en-US" altLang="zh-CN" dirty="0"/>
              <a:t>1</a:t>
            </a:r>
            <a:r>
              <a:rPr lang="zh-CN" altLang="en-US" dirty="0"/>
              <a:t>、</a:t>
            </a:r>
            <a:r>
              <a:rPr lang="en-US" altLang="zh-CN" dirty="0"/>
              <a:t>2</a:t>
            </a:r>
            <a:r>
              <a:rPr lang="zh-CN" altLang="en-US" dirty="0"/>
              <a:t>、</a:t>
            </a:r>
            <a:r>
              <a:rPr lang="en-US" altLang="zh-CN" dirty="0"/>
              <a:t>3</a:t>
            </a:r>
          </a:p>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28</a:t>
            </a:fld>
            <a:endParaRPr lang="zh-CN" altLang="en-US"/>
          </a:p>
        </p:txBody>
      </p:sp>
    </p:spTree>
    <p:extLst>
      <p:ext uri="{BB962C8B-B14F-4D97-AF65-F5344CB8AC3E}">
        <p14:creationId xmlns:p14="http://schemas.microsoft.com/office/powerpoint/2010/main" val="426015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是指重新调整课堂内外的时间，将学习的决定权从教师转移给学生。在这种教学模式下，课堂内的宝贵时间，学生能够更专注于主动的基于项目的学习，共同研究解决本地化或全球化的挑战以及其他现实世界面临的问题，从而获得更深层次的理解。教师不再占用课堂的时间来讲授信息，这些信息需要学生在课前完成自主学习，他们可以看视频讲座、听播客、阅读功能增强的电子书，还能在网络上与别的同学讨论，能在任何时候去查阅需要的材料。教师也能有更多的时间与每个人交流。在课后，学生自主规划学习内容、学习节奏、风格和呈现知识的方式，教师则采用讲授法和协作法来满足学生的需要和促成他们的个性化学习，其目标是为了让学生通过实践获得更真实的学习。翻转课堂模式是大教育运动的一部分，它与混合式学习、探究性学习、其他教学方法和工具在含义上有所重叠，都是为了让学习更加灵活、主动，让学生的参与度更强。</a:t>
            </a:r>
          </a:p>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30</a:t>
            </a:fld>
            <a:endParaRPr lang="zh-CN" altLang="en-US"/>
          </a:p>
        </p:txBody>
      </p:sp>
    </p:spTree>
    <p:extLst>
      <p:ext uri="{BB962C8B-B14F-4D97-AF65-F5344CB8AC3E}">
        <p14:creationId xmlns:p14="http://schemas.microsoft.com/office/powerpoint/2010/main" val="2854764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ts val="0"/>
              </a:spcBef>
            </a:pPr>
            <a:r>
              <a:rPr lang="zh-CN" altLang="en-US" sz="1200" dirty="0"/>
              <a:t>学习理论：说明学习的本质、过程和影响学习的因素的各种学说</a:t>
            </a:r>
            <a:endParaRPr lang="en-US" altLang="zh-CN" sz="1200" dirty="0"/>
          </a:p>
          <a:p>
            <a:pPr>
              <a:lnSpc>
                <a:spcPct val="150000"/>
              </a:lnSpc>
              <a:spcBef>
                <a:spcPts val="0"/>
              </a:spcBef>
            </a:pPr>
            <a:r>
              <a:rPr lang="zh-CN" altLang="en-US" sz="1200" dirty="0"/>
              <a:t>教学模式：基于学习理论建立起来的较稳定的教学活动的框架和程序，是教学理论与教学实践间的桥梁</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652F3145-C8EE-4415-A0F7-03A394C489C8}" type="slidenum">
              <a:rPr lang="zh-CN" altLang="en-US" smtClean="0"/>
              <a:t>3</a:t>
            </a:fld>
            <a:endParaRPr lang="zh-CN" altLang="en-US"/>
          </a:p>
        </p:txBody>
      </p:sp>
    </p:spTree>
    <p:extLst>
      <p:ext uri="{BB962C8B-B14F-4D97-AF65-F5344CB8AC3E}">
        <p14:creationId xmlns:p14="http://schemas.microsoft.com/office/powerpoint/2010/main" val="3544676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师生互动的设计</a:t>
            </a:r>
            <a:endParaRPr lang="en-US" altLang="zh-CN" dirty="0"/>
          </a:p>
          <a:p>
            <a:pPr lvl="1"/>
            <a:r>
              <a:rPr lang="zh-CN" altLang="en-US" dirty="0"/>
              <a:t>移动讲台、移动控制助力师生互动</a:t>
            </a:r>
            <a:endParaRPr lang="en-US" altLang="zh-CN" dirty="0"/>
          </a:p>
          <a:p>
            <a:r>
              <a:rPr lang="zh-CN" altLang="en-US" dirty="0"/>
              <a:t>生生互动的设计</a:t>
            </a:r>
            <a:endParaRPr lang="en-US" altLang="zh-CN" dirty="0"/>
          </a:p>
          <a:p>
            <a:pPr lvl="1"/>
            <a:r>
              <a:rPr lang="zh-CN" altLang="en-US" dirty="0"/>
              <a:t>小组桌椅助力生生互动</a:t>
            </a:r>
            <a:endParaRPr lang="en-US" altLang="zh-CN" dirty="0"/>
          </a:p>
          <a:p>
            <a:r>
              <a:rPr lang="zh-CN" altLang="en-US" dirty="0"/>
              <a:t>构建信息互通的设计</a:t>
            </a:r>
            <a:endParaRPr lang="en-US" altLang="zh-CN" dirty="0"/>
          </a:p>
          <a:p>
            <a:pPr lvl="1"/>
            <a:r>
              <a:rPr lang="zh-CN" altLang="en-US" dirty="0"/>
              <a:t>大屏</a:t>
            </a:r>
            <a:r>
              <a:rPr lang="en-US" altLang="zh-CN" dirty="0"/>
              <a:t>+</a:t>
            </a:r>
            <a:r>
              <a:rPr lang="zh-CN" altLang="en-US" dirty="0"/>
              <a:t>有课，信息快速互通</a:t>
            </a:r>
            <a:endParaRPr lang="en-US" altLang="zh-CN" dirty="0"/>
          </a:p>
          <a:p>
            <a:r>
              <a:rPr lang="zh-CN" altLang="en-US" dirty="0"/>
              <a:t>兼顾传统授课的设计</a:t>
            </a:r>
            <a:endParaRPr lang="en-US" altLang="zh-CN" dirty="0"/>
          </a:p>
          <a:p>
            <a:pPr lvl="1"/>
            <a:r>
              <a:rPr lang="zh-CN" altLang="en-US" dirty="0"/>
              <a:t>中央展示屏</a:t>
            </a:r>
            <a:r>
              <a:rPr lang="en-US" altLang="zh-CN" dirty="0"/>
              <a:t>+</a:t>
            </a:r>
            <a:r>
              <a:rPr lang="zh-CN" altLang="en-US" dirty="0"/>
              <a:t>多屏调度，让学生聚焦授课</a:t>
            </a:r>
            <a:endParaRPr lang="en-US" altLang="zh-CN" dirty="0"/>
          </a:p>
          <a:p>
            <a:pPr lvl="1"/>
            <a:endParaRPr lang="en-US" altLang="zh-CN" dirty="0"/>
          </a:p>
          <a:p>
            <a:r>
              <a:rPr lang="zh-CN" altLang="en-US" dirty="0"/>
              <a:t>空间设计：</a:t>
            </a:r>
            <a:r>
              <a:rPr lang="en-US" altLang="zh-CN" dirty="0"/>
              <a:t>1</a:t>
            </a:r>
            <a:r>
              <a:rPr lang="zh-CN" altLang="en-US" dirty="0"/>
              <a:t>、</a:t>
            </a:r>
            <a:r>
              <a:rPr lang="en-US" altLang="zh-CN" dirty="0"/>
              <a:t>2</a:t>
            </a:r>
            <a:r>
              <a:rPr lang="zh-CN" altLang="en-US" dirty="0"/>
              <a:t>、</a:t>
            </a:r>
            <a:r>
              <a:rPr lang="en-US" altLang="zh-CN" dirty="0"/>
              <a:t>3</a:t>
            </a:r>
          </a:p>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31</a:t>
            </a:fld>
            <a:endParaRPr lang="zh-CN" altLang="en-US"/>
          </a:p>
        </p:txBody>
      </p:sp>
    </p:spTree>
    <p:extLst>
      <p:ext uri="{BB962C8B-B14F-4D97-AF65-F5344CB8AC3E}">
        <p14:creationId xmlns:p14="http://schemas.microsoft.com/office/powerpoint/2010/main" val="1792437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师生互动的设计</a:t>
            </a:r>
            <a:endParaRPr lang="en-US" altLang="zh-CN" dirty="0"/>
          </a:p>
          <a:p>
            <a:pPr lvl="1"/>
            <a:r>
              <a:rPr lang="zh-CN" altLang="en-US" dirty="0"/>
              <a:t>移动讲台、移动控制助力师生互动</a:t>
            </a:r>
            <a:endParaRPr lang="en-US" altLang="zh-CN" dirty="0"/>
          </a:p>
          <a:p>
            <a:r>
              <a:rPr lang="zh-CN" altLang="en-US" dirty="0"/>
              <a:t>生生互动的设计</a:t>
            </a:r>
            <a:endParaRPr lang="en-US" altLang="zh-CN" dirty="0"/>
          </a:p>
          <a:p>
            <a:pPr lvl="1"/>
            <a:r>
              <a:rPr lang="zh-CN" altLang="en-US" dirty="0"/>
              <a:t>小组桌椅助力生生互动</a:t>
            </a:r>
            <a:endParaRPr lang="en-US" altLang="zh-CN" dirty="0"/>
          </a:p>
          <a:p>
            <a:r>
              <a:rPr lang="zh-CN" altLang="en-US" dirty="0"/>
              <a:t>构建信息互通的设计</a:t>
            </a:r>
            <a:endParaRPr lang="en-US" altLang="zh-CN" dirty="0"/>
          </a:p>
          <a:p>
            <a:pPr lvl="1"/>
            <a:r>
              <a:rPr lang="zh-CN" altLang="en-US" dirty="0"/>
              <a:t>大屏</a:t>
            </a:r>
            <a:r>
              <a:rPr lang="en-US" altLang="zh-CN" dirty="0"/>
              <a:t>+</a:t>
            </a:r>
            <a:r>
              <a:rPr lang="zh-CN" altLang="en-US" dirty="0"/>
              <a:t>有课，信息快速互通</a:t>
            </a:r>
            <a:endParaRPr lang="en-US" altLang="zh-CN" dirty="0"/>
          </a:p>
          <a:p>
            <a:r>
              <a:rPr lang="zh-CN" altLang="en-US" dirty="0"/>
              <a:t>兼顾传统授课的设计</a:t>
            </a:r>
            <a:endParaRPr lang="en-US" altLang="zh-CN" dirty="0"/>
          </a:p>
          <a:p>
            <a:pPr lvl="1"/>
            <a:r>
              <a:rPr lang="zh-CN" altLang="en-US" dirty="0"/>
              <a:t>中央展示屏</a:t>
            </a:r>
            <a:r>
              <a:rPr lang="en-US" altLang="zh-CN" dirty="0"/>
              <a:t>+</a:t>
            </a:r>
            <a:r>
              <a:rPr lang="zh-CN" altLang="en-US" dirty="0"/>
              <a:t>多屏调度，让学生聚焦授课</a:t>
            </a:r>
            <a:endParaRPr lang="en-US" altLang="zh-CN" dirty="0"/>
          </a:p>
          <a:p>
            <a:pPr lvl="1"/>
            <a:endParaRPr lang="en-US" altLang="zh-CN" dirty="0"/>
          </a:p>
          <a:p>
            <a:r>
              <a:rPr lang="zh-CN" altLang="en-US" dirty="0"/>
              <a:t>空间设计：</a:t>
            </a:r>
            <a:r>
              <a:rPr lang="en-US" altLang="zh-CN" dirty="0"/>
              <a:t>1</a:t>
            </a:r>
            <a:r>
              <a:rPr lang="zh-CN" altLang="en-US" dirty="0"/>
              <a:t>、</a:t>
            </a:r>
            <a:r>
              <a:rPr lang="en-US" altLang="zh-CN" dirty="0"/>
              <a:t>2</a:t>
            </a:r>
            <a:r>
              <a:rPr lang="zh-CN" altLang="en-US" dirty="0"/>
              <a:t>、</a:t>
            </a:r>
            <a:r>
              <a:rPr lang="en-US" altLang="zh-CN" dirty="0"/>
              <a:t>3</a:t>
            </a:r>
          </a:p>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33</a:t>
            </a:fld>
            <a:endParaRPr lang="zh-CN" altLang="en-US"/>
          </a:p>
        </p:txBody>
      </p:sp>
    </p:spTree>
    <p:extLst>
      <p:ext uri="{BB962C8B-B14F-4D97-AF65-F5344CB8AC3E}">
        <p14:creationId xmlns:p14="http://schemas.microsoft.com/office/powerpoint/2010/main" val="823753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师生互动的设计</a:t>
            </a:r>
            <a:endParaRPr lang="en-US" altLang="zh-CN" dirty="0"/>
          </a:p>
          <a:p>
            <a:pPr lvl="1"/>
            <a:r>
              <a:rPr lang="zh-CN" altLang="en-US" dirty="0"/>
              <a:t>移动讲台、移动控制助力师生互动</a:t>
            </a:r>
            <a:endParaRPr lang="en-US" altLang="zh-CN" dirty="0"/>
          </a:p>
          <a:p>
            <a:r>
              <a:rPr lang="zh-CN" altLang="en-US" dirty="0"/>
              <a:t>生生互动的设计</a:t>
            </a:r>
            <a:endParaRPr lang="en-US" altLang="zh-CN" dirty="0"/>
          </a:p>
          <a:p>
            <a:pPr lvl="1"/>
            <a:r>
              <a:rPr lang="zh-CN" altLang="en-US" dirty="0"/>
              <a:t>小组桌椅助力生生互动</a:t>
            </a:r>
            <a:endParaRPr lang="en-US" altLang="zh-CN" dirty="0"/>
          </a:p>
          <a:p>
            <a:r>
              <a:rPr lang="zh-CN" altLang="en-US" dirty="0"/>
              <a:t>构建信息互通的设计</a:t>
            </a:r>
            <a:endParaRPr lang="en-US" altLang="zh-CN" dirty="0"/>
          </a:p>
          <a:p>
            <a:pPr lvl="1"/>
            <a:r>
              <a:rPr lang="zh-CN" altLang="en-US" dirty="0"/>
              <a:t>大屏</a:t>
            </a:r>
            <a:r>
              <a:rPr lang="en-US" altLang="zh-CN" dirty="0"/>
              <a:t>+</a:t>
            </a:r>
            <a:r>
              <a:rPr lang="zh-CN" altLang="en-US" dirty="0"/>
              <a:t>有课，信息快速互通</a:t>
            </a:r>
            <a:endParaRPr lang="en-US" altLang="zh-CN" dirty="0"/>
          </a:p>
          <a:p>
            <a:r>
              <a:rPr lang="zh-CN" altLang="en-US" dirty="0"/>
              <a:t>兼顾传统授课的设计</a:t>
            </a:r>
            <a:endParaRPr lang="en-US" altLang="zh-CN" dirty="0"/>
          </a:p>
          <a:p>
            <a:pPr lvl="1"/>
            <a:r>
              <a:rPr lang="zh-CN" altLang="en-US" dirty="0"/>
              <a:t>中央展示屏</a:t>
            </a:r>
            <a:r>
              <a:rPr lang="en-US" altLang="zh-CN" dirty="0"/>
              <a:t>+</a:t>
            </a:r>
            <a:r>
              <a:rPr lang="zh-CN" altLang="en-US" dirty="0"/>
              <a:t>多屏调度，让学生聚焦授课</a:t>
            </a:r>
            <a:endParaRPr lang="en-US" altLang="zh-CN" dirty="0"/>
          </a:p>
          <a:p>
            <a:pPr lvl="1"/>
            <a:endParaRPr lang="en-US" altLang="zh-CN" dirty="0"/>
          </a:p>
          <a:p>
            <a:r>
              <a:rPr lang="zh-CN" altLang="en-US" dirty="0"/>
              <a:t>空间设计：</a:t>
            </a:r>
            <a:r>
              <a:rPr lang="en-US" altLang="zh-CN" dirty="0"/>
              <a:t>1</a:t>
            </a:r>
            <a:r>
              <a:rPr lang="zh-CN" altLang="en-US" dirty="0"/>
              <a:t>、</a:t>
            </a:r>
            <a:r>
              <a:rPr lang="en-US" altLang="zh-CN" dirty="0"/>
              <a:t>2</a:t>
            </a:r>
            <a:r>
              <a:rPr lang="zh-CN" altLang="en-US" dirty="0"/>
              <a:t>、</a:t>
            </a:r>
            <a:r>
              <a:rPr lang="en-US" altLang="zh-CN" dirty="0"/>
              <a:t>3</a:t>
            </a:r>
          </a:p>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35</a:t>
            </a:fld>
            <a:endParaRPr lang="zh-CN" altLang="en-US"/>
          </a:p>
        </p:txBody>
      </p:sp>
    </p:spTree>
    <p:extLst>
      <p:ext uri="{BB962C8B-B14F-4D97-AF65-F5344CB8AC3E}">
        <p14:creationId xmlns:p14="http://schemas.microsoft.com/office/powerpoint/2010/main" val="752678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70000"/>
              </a:lnSpc>
              <a:spcBef>
                <a:spcPts val="0"/>
              </a:spcBef>
            </a:pPr>
            <a:r>
              <a:rPr lang="zh-CN" altLang="en-US" sz="2000" dirty="0">
                <a:latin typeface="+mn-ea"/>
              </a:rPr>
              <a:t>传统教学观</a:t>
            </a:r>
            <a:endParaRPr lang="en-US" altLang="zh-CN" sz="2000" dirty="0">
              <a:latin typeface="+mn-ea"/>
            </a:endParaRPr>
          </a:p>
          <a:p>
            <a:pPr lvl="1">
              <a:lnSpc>
                <a:spcPct val="170000"/>
              </a:lnSpc>
              <a:spcBef>
                <a:spcPts val="0"/>
              </a:spcBef>
            </a:pPr>
            <a:r>
              <a:rPr lang="zh-CN" altLang="en-US" sz="2000" dirty="0">
                <a:latin typeface="+mn-ea"/>
              </a:rPr>
              <a:t>建立在客观主义或归纳主义基础上</a:t>
            </a:r>
            <a:endParaRPr lang="en-US" altLang="zh-CN" sz="2000" dirty="0">
              <a:latin typeface="+mn-ea"/>
            </a:endParaRPr>
          </a:p>
          <a:p>
            <a:pPr lvl="1">
              <a:lnSpc>
                <a:spcPct val="170000"/>
              </a:lnSpc>
              <a:spcBef>
                <a:spcPts val="0"/>
              </a:spcBef>
            </a:pPr>
            <a:r>
              <a:rPr lang="zh-CN" altLang="en-US" sz="2000" dirty="0">
                <a:latin typeface="+mn-ea"/>
              </a:rPr>
              <a:t>教师把科学家们获得的知识传递给学生，教师是灌输者，而学生是被动的接受者。</a:t>
            </a:r>
            <a:endParaRPr lang="en-US" altLang="zh-CN" sz="2000" dirty="0">
              <a:latin typeface="+mn-ea"/>
            </a:endParaRPr>
          </a:p>
          <a:p>
            <a:pPr>
              <a:lnSpc>
                <a:spcPct val="170000"/>
              </a:lnSpc>
              <a:spcBef>
                <a:spcPts val="0"/>
              </a:spcBef>
            </a:pPr>
            <a:r>
              <a:rPr lang="zh-CN" altLang="en-US" sz="2000" dirty="0">
                <a:latin typeface="+mn-ea"/>
              </a:rPr>
              <a:t>建构主义教学观</a:t>
            </a:r>
            <a:endParaRPr lang="en-US" altLang="zh-CN" sz="2000" dirty="0">
              <a:latin typeface="+mn-ea"/>
            </a:endParaRPr>
          </a:p>
          <a:p>
            <a:pPr lvl="1">
              <a:lnSpc>
                <a:spcPct val="170000"/>
              </a:lnSpc>
              <a:spcBef>
                <a:spcPts val="0"/>
              </a:spcBef>
            </a:pPr>
            <a:r>
              <a:rPr lang="zh-CN" altLang="en-US" sz="2000" dirty="0">
                <a:latin typeface="+mn-ea"/>
              </a:rPr>
              <a:t>科学知识必须由每个认知者主动建构</a:t>
            </a:r>
            <a:endParaRPr lang="en-US" altLang="zh-CN" sz="2000" dirty="0">
              <a:latin typeface="+mn-ea"/>
            </a:endParaRPr>
          </a:p>
          <a:p>
            <a:pPr lvl="1">
              <a:lnSpc>
                <a:spcPct val="170000"/>
              </a:lnSpc>
              <a:spcBef>
                <a:spcPts val="0"/>
              </a:spcBef>
            </a:pPr>
            <a:r>
              <a:rPr lang="zh-CN" altLang="en-US" sz="2000" dirty="0">
                <a:latin typeface="+mn-ea"/>
              </a:rPr>
              <a:t>老师通过学习环境的搭建、学习活动的组织、学习情境的创设，促进学生主动地建构知识。</a:t>
            </a:r>
          </a:p>
          <a:p>
            <a:endParaRPr lang="zh-CN" altLang="en-US" dirty="0"/>
          </a:p>
        </p:txBody>
      </p:sp>
      <p:sp>
        <p:nvSpPr>
          <p:cNvPr id="4" name="灯片编号占位符 3"/>
          <p:cNvSpPr>
            <a:spLocks noGrp="1"/>
          </p:cNvSpPr>
          <p:nvPr>
            <p:ph type="sldNum" sz="quarter" idx="5"/>
          </p:nvPr>
        </p:nvSpPr>
        <p:spPr/>
        <p:txBody>
          <a:bodyPr/>
          <a:lstStyle/>
          <a:p>
            <a:fld id="{652F3145-C8EE-4415-A0F7-03A394C489C8}" type="slidenum">
              <a:rPr lang="zh-CN" altLang="en-US" smtClean="0"/>
              <a:t>39</a:t>
            </a:fld>
            <a:endParaRPr lang="zh-CN" altLang="en-US"/>
          </a:p>
        </p:txBody>
      </p:sp>
    </p:spTree>
    <p:extLst>
      <p:ext uri="{BB962C8B-B14F-4D97-AF65-F5344CB8AC3E}">
        <p14:creationId xmlns:p14="http://schemas.microsoft.com/office/powerpoint/2010/main" val="201192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C5D662-3A07-7842-94FB-8C7E7289A375}" type="slidenum">
              <a:rPr kumimoji="1" lang="zh-CN" altLang="en-US" smtClean="0"/>
              <a:t>40</a:t>
            </a:fld>
            <a:endParaRPr kumimoji="1" lang="zh-CN" altLang="en-US"/>
          </a:p>
        </p:txBody>
      </p:sp>
    </p:spTree>
    <p:extLst>
      <p:ext uri="{BB962C8B-B14F-4D97-AF65-F5344CB8AC3E}">
        <p14:creationId xmlns:p14="http://schemas.microsoft.com/office/powerpoint/2010/main" val="1998983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认知学习理论特别关心学习时学习者头脑内部所发生的事。他们把学习看作是大脑对信息进行加工的过程，认为学习是由接收、短期存储、编码、长期存储以及提取信息等几部分构成。认知理论家们关心知识的认知结构或系统，关心建立和改变这些结构的过程。在</a:t>
            </a:r>
            <a:r>
              <a:rPr lang="zh-CN" altLang="en-US" dirty="0">
                <a:hlinkClick r:id="rId3"/>
              </a:rPr>
              <a:t>认知主义</a:t>
            </a:r>
            <a:r>
              <a:rPr lang="zh-CN" altLang="en-US" dirty="0"/>
              <a:t>理论看来，教学不是知识的“传递”，而是学生积极主动的“获得”。</a:t>
            </a:r>
            <a:r>
              <a:rPr lang="zh-CN" altLang="en-US" dirty="0">
                <a:hlinkClick r:id="rId3"/>
              </a:rPr>
              <a:t>认知主义</a:t>
            </a:r>
            <a:r>
              <a:rPr lang="zh-CN" altLang="en-US" dirty="0"/>
              <a:t>理论家认为，学生是一个积极的</a:t>
            </a:r>
            <a:r>
              <a:rPr lang="zh-CN" altLang="en-US" dirty="0">
                <a:hlinkClick r:id="rId4"/>
              </a:rPr>
              <a:t>信息加工</a:t>
            </a:r>
            <a:r>
              <a:rPr lang="zh-CN" altLang="en-US" dirty="0"/>
              <a:t>者</a:t>
            </a:r>
            <a:r>
              <a:rPr lang="en-US" altLang="zh-CN" dirty="0"/>
              <a:t>——</a:t>
            </a:r>
            <a:r>
              <a:rPr lang="zh-CN" altLang="en-US" dirty="0"/>
              <a:t>他们积极地做出选择、注意等反应；积极地组织已经知道的信息实现信息的学习；积极地寻求相关信息来解决问题。教师要为学生创造良好的条件激发学生的学习动机，提供合理的</a:t>
            </a:r>
            <a:r>
              <a:rPr lang="zh-CN" altLang="en-US" dirty="0">
                <a:hlinkClick r:id="rId5"/>
              </a:rPr>
              <a:t>学习策略</a:t>
            </a:r>
            <a:r>
              <a:rPr lang="zh-CN" altLang="en-US" dirty="0"/>
              <a:t>，从而促进学生的学习。</a:t>
            </a:r>
            <a:endParaRPr lang="en-US" altLang="zh-CN" dirty="0"/>
          </a:p>
          <a:p>
            <a:r>
              <a:rPr lang="zh-CN" altLang="en-US" dirty="0"/>
              <a:t>建构主义是认知主义的进一步发展</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4</a:t>
            </a:fld>
            <a:endParaRPr lang="zh-CN" altLang="en-US"/>
          </a:p>
        </p:txBody>
      </p:sp>
    </p:spTree>
    <p:extLst>
      <p:ext uri="{BB962C8B-B14F-4D97-AF65-F5344CB8AC3E}">
        <p14:creationId xmlns:p14="http://schemas.microsoft.com/office/powerpoint/2010/main" val="422359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5</a:t>
            </a:fld>
            <a:endParaRPr lang="zh-CN" altLang="en-US"/>
          </a:p>
        </p:txBody>
      </p:sp>
    </p:spTree>
    <p:extLst>
      <p:ext uri="{BB962C8B-B14F-4D97-AF65-F5344CB8AC3E}">
        <p14:creationId xmlns:p14="http://schemas.microsoft.com/office/powerpoint/2010/main" val="85239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70000"/>
              </a:lnSpc>
              <a:spcBef>
                <a:spcPts val="0"/>
              </a:spcBef>
              <a:defRPr/>
            </a:pPr>
            <a:r>
              <a:rPr lang="zh-CN" altLang="en-US" sz="1200" dirty="0">
                <a:solidFill>
                  <a:srgbClr val="333333"/>
                </a:solidFill>
                <a:latin typeface="+mn-ea"/>
                <a:cs typeface="Times New Roman" pitchFamily="18" charset="0"/>
              </a:rPr>
              <a:t>知识</a:t>
            </a:r>
            <a:r>
              <a:rPr lang="zh-CN" altLang="zh-CN" sz="1200" dirty="0">
                <a:latin typeface="+mn-ea"/>
              </a:rPr>
              <a:t>不是纯粹客观</a:t>
            </a:r>
            <a:r>
              <a:rPr lang="zh-CN" altLang="en-US" sz="1200" dirty="0">
                <a:latin typeface="+mn-ea"/>
              </a:rPr>
              <a:t>，</a:t>
            </a:r>
            <a:r>
              <a:rPr lang="zh-CN" altLang="en-US" sz="1200" dirty="0">
                <a:solidFill>
                  <a:srgbClr val="333333"/>
                </a:solidFill>
                <a:latin typeface="+mn-ea"/>
                <a:cs typeface="Times New Roman" pitchFamily="18" charset="0"/>
              </a:rPr>
              <a:t>并不能绝对准确无误地概括世界的法则，也不能提供对任何活动或问题解决都实用的方法。</a:t>
            </a:r>
            <a:r>
              <a:rPr lang="zh-CN" altLang="zh-CN" sz="1200" dirty="0"/>
              <a:t>在具体问题中，我们需要针对具体情境进行再创造；</a:t>
            </a:r>
            <a:endParaRPr lang="en-US" altLang="zh-CN" sz="1200" dirty="0"/>
          </a:p>
          <a:p>
            <a:pPr>
              <a:lnSpc>
                <a:spcPct val="170000"/>
              </a:lnSpc>
              <a:spcBef>
                <a:spcPts val="0"/>
              </a:spcBef>
              <a:defRPr/>
            </a:pPr>
            <a:r>
              <a:rPr lang="zh-CN" altLang="en-US" sz="1200" dirty="0">
                <a:latin typeface="+mn-ea"/>
              </a:rPr>
              <a:t>知识是动态的，知识将伴随着人们认识程度的深入而不断地变革，升华和改写，出现新的解释和假设。</a:t>
            </a:r>
            <a:endParaRPr lang="en-US" altLang="zh-CN" sz="1200" dirty="0"/>
          </a:p>
          <a:p>
            <a:pPr>
              <a:lnSpc>
                <a:spcPct val="170000"/>
              </a:lnSpc>
              <a:spcBef>
                <a:spcPts val="0"/>
              </a:spcBef>
              <a:defRPr/>
            </a:pPr>
            <a:r>
              <a:rPr lang="zh-CN" altLang="en-US" sz="1200" dirty="0">
                <a:solidFill>
                  <a:srgbClr val="333333"/>
                </a:solidFill>
                <a:latin typeface="+mn-ea"/>
                <a:cs typeface="Times New Roman" pitchFamily="18" charset="0"/>
              </a:rPr>
              <a:t>知识不可能以实体的形式存在于个体之外，尽管通过语言赋予了知识一定的外在形式，并且获得了较为普遍的认同，但这并不意味着学习者对这种知识有同样的理解。真正的理解只能是由学习者自身基于自己的经验背景而建构起来的，取决于特定情况下的学习活动过程。</a:t>
            </a:r>
            <a:endParaRPr lang="en-US" altLang="zh-CN" sz="1200" dirty="0">
              <a:latin typeface="+mn-ea"/>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一再读错的字改读音：粳米  说客</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AE07BF9-FD43-450C-869A-8EE7F26EA722}" type="slidenum">
              <a:rPr lang="zh-TW" altLang="en-US" smtClean="0"/>
              <a:t>7</a:t>
            </a:fld>
            <a:endParaRPr lang="zh-TW" altLang="en-US" dirty="0"/>
          </a:p>
        </p:txBody>
      </p:sp>
    </p:spTree>
    <p:extLst>
      <p:ext uri="{BB962C8B-B14F-4D97-AF65-F5344CB8AC3E}">
        <p14:creationId xmlns:p14="http://schemas.microsoft.com/office/powerpoint/2010/main" val="2655598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ts val="0"/>
              </a:spcBef>
            </a:pPr>
            <a:r>
              <a:rPr lang="zh-CN" altLang="en-US" sz="1200" dirty="0">
                <a:latin typeface="+mn-ea"/>
              </a:rPr>
              <a:t>学习意义的获得，是每个学习者以自己</a:t>
            </a:r>
            <a:r>
              <a:rPr lang="zh-CN" altLang="en-US" sz="1200" dirty="0">
                <a:solidFill>
                  <a:srgbClr val="FF0000"/>
                </a:solidFill>
                <a:latin typeface="+mn-ea"/>
              </a:rPr>
              <a:t>原有的知识经验</a:t>
            </a:r>
            <a:r>
              <a:rPr lang="zh-CN" altLang="en-US" sz="1200" dirty="0">
                <a:latin typeface="+mn-ea"/>
              </a:rPr>
              <a:t>为基础对</a:t>
            </a:r>
            <a:r>
              <a:rPr lang="zh-CN" altLang="en-US" sz="1200" dirty="0">
                <a:solidFill>
                  <a:srgbClr val="FF0000"/>
                </a:solidFill>
                <a:latin typeface="+mn-ea"/>
              </a:rPr>
              <a:t>新的信息</a:t>
            </a:r>
            <a:r>
              <a:rPr lang="zh-CN" altLang="en-US" sz="1200" dirty="0">
                <a:latin typeface="+mn-ea"/>
              </a:rPr>
              <a:t>进行编码，</a:t>
            </a:r>
            <a:r>
              <a:rPr lang="zh-CN" altLang="en-US" sz="1200" dirty="0">
                <a:solidFill>
                  <a:srgbClr val="FF0000"/>
                </a:solidFill>
                <a:latin typeface="+mn-ea"/>
              </a:rPr>
              <a:t>建构</a:t>
            </a:r>
            <a:r>
              <a:rPr lang="zh-CN" altLang="en-US" sz="1200" dirty="0">
                <a:latin typeface="+mn-ea"/>
              </a:rPr>
              <a:t>自己的理解，通过不断的</a:t>
            </a:r>
            <a:r>
              <a:rPr lang="zh-CN" altLang="en-US" sz="1200" dirty="0">
                <a:solidFill>
                  <a:srgbClr val="FF0000"/>
                </a:solidFill>
                <a:latin typeface="+mn-ea"/>
              </a:rPr>
              <a:t>同化、顺应与平衡</a:t>
            </a:r>
            <a:r>
              <a:rPr lang="zh-CN" altLang="en-US" sz="1200" dirty="0">
                <a:latin typeface="+mn-ea"/>
              </a:rPr>
              <a:t>的循环中，不断提高和发展。</a:t>
            </a:r>
            <a:endParaRPr lang="en-US" altLang="zh-CN" sz="1200" dirty="0">
              <a:latin typeface="+mn-ea"/>
            </a:endParaRPr>
          </a:p>
          <a:p>
            <a:pPr>
              <a:lnSpc>
                <a:spcPct val="150000"/>
              </a:lnSpc>
              <a:spcBef>
                <a:spcPts val="0"/>
              </a:spcBef>
              <a:defRPr/>
            </a:pPr>
            <a:r>
              <a:rPr lang="zh-CN" altLang="en-US" sz="1200" dirty="0">
                <a:latin typeface="+mn-ea"/>
              </a:rPr>
              <a:t>学习既是学习者个人的建构活动，也是</a:t>
            </a:r>
            <a:r>
              <a:rPr lang="zh-CN" altLang="en-US" sz="1200" dirty="0">
                <a:solidFill>
                  <a:srgbClr val="FF0000"/>
                </a:solidFill>
                <a:latin typeface="+mn-ea"/>
              </a:rPr>
              <a:t>学习共同体的合作建构过程</a:t>
            </a:r>
            <a:r>
              <a:rPr lang="zh-CN" altLang="en-US" sz="1200" dirty="0">
                <a:latin typeface="+mn-ea"/>
              </a:rPr>
              <a:t>。个体的建构活动要在一定的社会文化背景中进行，而且必须与学习共同体的建构相结合。</a:t>
            </a:r>
            <a:endParaRPr lang="en-US" altLang="zh-CN" sz="1200" dirty="0">
              <a:latin typeface="+mn-ea"/>
            </a:endParaRPr>
          </a:p>
          <a:p>
            <a:endParaRPr lang="zh-CN" altLang="en-US" dirty="0"/>
          </a:p>
        </p:txBody>
      </p:sp>
      <p:sp>
        <p:nvSpPr>
          <p:cNvPr id="4" name="灯片编号占位符 3"/>
          <p:cNvSpPr>
            <a:spLocks noGrp="1"/>
          </p:cNvSpPr>
          <p:nvPr>
            <p:ph type="sldNum" sz="quarter" idx="5"/>
          </p:nvPr>
        </p:nvSpPr>
        <p:spPr/>
        <p:txBody>
          <a:bodyPr/>
          <a:lstStyle/>
          <a:p>
            <a:fld id="{652F3145-C8EE-4415-A0F7-03A394C489C8}" type="slidenum">
              <a:rPr lang="zh-CN" altLang="en-US" smtClean="0"/>
              <a:t>8</a:t>
            </a:fld>
            <a:endParaRPr lang="zh-CN" altLang="en-US"/>
          </a:p>
        </p:txBody>
      </p:sp>
    </p:spTree>
    <p:extLst>
      <p:ext uri="{BB962C8B-B14F-4D97-AF65-F5344CB8AC3E}">
        <p14:creationId xmlns:p14="http://schemas.microsoft.com/office/powerpoint/2010/main" val="266564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70000"/>
              </a:lnSpc>
              <a:spcBef>
                <a:spcPts val="0"/>
              </a:spcBef>
            </a:pPr>
            <a:r>
              <a:rPr lang="zh-CN" altLang="en-US" sz="2000" dirty="0">
                <a:latin typeface="+mn-ea"/>
              </a:rPr>
              <a:t>传统教学观</a:t>
            </a:r>
            <a:endParaRPr lang="en-US" altLang="zh-CN" sz="2000" dirty="0">
              <a:latin typeface="+mn-ea"/>
            </a:endParaRPr>
          </a:p>
          <a:p>
            <a:pPr lvl="1">
              <a:lnSpc>
                <a:spcPct val="170000"/>
              </a:lnSpc>
              <a:spcBef>
                <a:spcPts val="0"/>
              </a:spcBef>
            </a:pPr>
            <a:r>
              <a:rPr lang="zh-CN" altLang="en-US" sz="2000" dirty="0">
                <a:latin typeface="+mn-ea"/>
              </a:rPr>
              <a:t>建立在客观主义或归纳主义基础上</a:t>
            </a:r>
            <a:endParaRPr lang="en-US" altLang="zh-CN" sz="2000" dirty="0">
              <a:latin typeface="+mn-ea"/>
            </a:endParaRPr>
          </a:p>
          <a:p>
            <a:pPr lvl="1">
              <a:lnSpc>
                <a:spcPct val="170000"/>
              </a:lnSpc>
              <a:spcBef>
                <a:spcPts val="0"/>
              </a:spcBef>
            </a:pPr>
            <a:r>
              <a:rPr lang="zh-CN" altLang="en-US" sz="2000" dirty="0">
                <a:latin typeface="+mn-ea"/>
              </a:rPr>
              <a:t>教师把科学家们获得的知识传递给学生，教师是灌输者，而学生是被动的接受者。</a:t>
            </a:r>
            <a:endParaRPr lang="en-US" altLang="zh-CN" sz="2000" dirty="0">
              <a:latin typeface="+mn-ea"/>
            </a:endParaRPr>
          </a:p>
          <a:p>
            <a:pPr>
              <a:lnSpc>
                <a:spcPct val="170000"/>
              </a:lnSpc>
              <a:spcBef>
                <a:spcPts val="0"/>
              </a:spcBef>
            </a:pPr>
            <a:r>
              <a:rPr lang="zh-CN" altLang="en-US" sz="2000" dirty="0">
                <a:latin typeface="+mn-ea"/>
              </a:rPr>
              <a:t>建构主义教学观</a:t>
            </a:r>
            <a:endParaRPr lang="en-US" altLang="zh-CN" sz="2000" dirty="0">
              <a:latin typeface="+mn-ea"/>
            </a:endParaRPr>
          </a:p>
          <a:p>
            <a:pPr lvl="1">
              <a:lnSpc>
                <a:spcPct val="170000"/>
              </a:lnSpc>
              <a:spcBef>
                <a:spcPts val="0"/>
              </a:spcBef>
            </a:pPr>
            <a:r>
              <a:rPr lang="zh-CN" altLang="en-US" sz="2000" dirty="0">
                <a:latin typeface="+mn-ea"/>
              </a:rPr>
              <a:t>科学知识必须由每个认知者主动建构</a:t>
            </a:r>
            <a:endParaRPr lang="en-US" altLang="zh-CN" sz="2000" dirty="0">
              <a:latin typeface="+mn-ea"/>
            </a:endParaRPr>
          </a:p>
          <a:p>
            <a:pPr lvl="1">
              <a:lnSpc>
                <a:spcPct val="170000"/>
              </a:lnSpc>
              <a:spcBef>
                <a:spcPts val="0"/>
              </a:spcBef>
            </a:pPr>
            <a:r>
              <a:rPr lang="zh-CN" altLang="en-US" sz="2000" dirty="0">
                <a:latin typeface="+mn-ea"/>
              </a:rPr>
              <a:t>老师通过学习环境的搭建、学习活动的组织、学习情境的创设，促进学生主动地建构知识。</a:t>
            </a:r>
          </a:p>
          <a:p>
            <a:endParaRPr lang="zh-CN" altLang="en-US" dirty="0"/>
          </a:p>
        </p:txBody>
      </p:sp>
      <p:sp>
        <p:nvSpPr>
          <p:cNvPr id="4" name="灯片编号占位符 3"/>
          <p:cNvSpPr>
            <a:spLocks noGrp="1"/>
          </p:cNvSpPr>
          <p:nvPr>
            <p:ph type="sldNum" sz="quarter" idx="5"/>
          </p:nvPr>
        </p:nvSpPr>
        <p:spPr/>
        <p:txBody>
          <a:bodyPr/>
          <a:lstStyle/>
          <a:p>
            <a:fld id="{652F3145-C8EE-4415-A0F7-03A394C489C8}" type="slidenum">
              <a:rPr lang="zh-CN" altLang="en-US" smtClean="0"/>
              <a:t>9</a:t>
            </a:fld>
            <a:endParaRPr lang="zh-CN" altLang="en-US"/>
          </a:p>
        </p:txBody>
      </p:sp>
    </p:spTree>
    <p:extLst>
      <p:ext uri="{BB962C8B-B14F-4D97-AF65-F5344CB8AC3E}">
        <p14:creationId xmlns:p14="http://schemas.microsoft.com/office/powerpoint/2010/main" val="147826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10</a:t>
            </a:fld>
            <a:endParaRPr lang="zh-CN" altLang="en-US"/>
          </a:p>
        </p:txBody>
      </p:sp>
    </p:spTree>
    <p:extLst>
      <p:ext uri="{BB962C8B-B14F-4D97-AF65-F5344CB8AC3E}">
        <p14:creationId xmlns:p14="http://schemas.microsoft.com/office/powerpoint/2010/main" val="208833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C71C2C-53D0-4C0F-9F9C-D6FA303F454D}" type="slidenum">
              <a:rPr lang="zh-CN" altLang="en-US" smtClean="0"/>
              <a:t>13</a:t>
            </a:fld>
            <a:endParaRPr lang="zh-CN" altLang="en-US"/>
          </a:p>
        </p:txBody>
      </p:sp>
    </p:spTree>
    <p:extLst>
      <p:ext uri="{BB962C8B-B14F-4D97-AF65-F5344CB8AC3E}">
        <p14:creationId xmlns:p14="http://schemas.microsoft.com/office/powerpoint/2010/main" val="3109547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3808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CFE50-DE0F-45A5-B613-A4B3FD99B885}"/>
              </a:ext>
            </a:extLst>
          </p:cNvPr>
          <p:cNvSpPr>
            <a:spLocks noGrp="1"/>
          </p:cNvSpPr>
          <p:nvPr>
            <p:ph type="title"/>
          </p:nvPr>
        </p:nvSpPr>
        <p:spPr>
          <a:xfrm>
            <a:off x="409253" y="126676"/>
            <a:ext cx="8622525" cy="390184"/>
          </a:xfrm>
          <a:prstGeom prst="rect">
            <a:avLst/>
          </a:prstGeom>
          <a:noFill/>
        </p:spPr>
        <p:txBody>
          <a:bodyPr wrap="square" rtlCol="0">
            <a:spAutoFit/>
          </a:bodyPr>
          <a:lstStyle>
            <a:lvl1pPr algn="l">
              <a:defRPr lang="zh-CN" altLang="en-US" sz="2000" dirty="0">
                <a:solidFill>
                  <a:schemeClr val="tx1">
                    <a:lumMod val="85000"/>
                    <a:lumOff val="15000"/>
                  </a:schemeClr>
                </a:solidFill>
                <a:latin typeface="微软雅黑" pitchFamily="34" charset="-122"/>
                <a:ea typeface="微软雅黑" pitchFamily="34" charset="-122"/>
                <a:cs typeface="+mn-cs"/>
              </a:defRPr>
            </a:lvl1pPr>
          </a:lstStyle>
          <a:p>
            <a:pPr marL="0" lvl="0"/>
            <a:r>
              <a:rPr lang="zh-CN" altLang="en-US" dirty="0"/>
              <a:t>单击此处编辑母版标题样式</a:t>
            </a:r>
          </a:p>
        </p:txBody>
      </p:sp>
      <p:sp>
        <p:nvSpPr>
          <p:cNvPr id="3" name="矩形 2">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3244571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00CF8-F89C-4A4E-ACEF-EECAA8637CF9}"/>
              </a:ext>
            </a:extLst>
          </p:cNvPr>
          <p:cNvSpPr>
            <a:spLocks noGrp="1"/>
          </p:cNvSpPr>
          <p:nvPr>
            <p:ph type="title"/>
          </p:nvPr>
        </p:nvSpPr>
        <p:spPr>
          <a:xfrm>
            <a:off x="444734" y="141480"/>
            <a:ext cx="8229601" cy="378042"/>
          </a:xfrm>
        </p:spPr>
        <p:txBody>
          <a:bodyPr/>
          <a:lstStyle>
            <a:lvl1pPr algn="l">
              <a:defRPr>
                <a:solidFill>
                  <a:schemeClr val="tx1">
                    <a:lumMod val="85000"/>
                    <a:lumOff val="15000"/>
                  </a:schemeClr>
                </a:solidFill>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63E35828-482B-42CD-83D4-5DE6414E2D8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3068127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首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7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400530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bg>
      <p:bgPr>
        <a:solidFill>
          <a:schemeClr val="bg1">
            <a:lumMod val="95000"/>
          </a:schemeClr>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335763727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
    <p:bg>
      <p:bgPr>
        <a:solidFill>
          <a:schemeClr val="bg1">
            <a:lumMod val="95000"/>
          </a:schemeClr>
        </a:solidFill>
        <a:effectLst/>
      </p:bgPr>
    </p:bg>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827089" y="1329930"/>
            <a:ext cx="5040312" cy="2430066"/>
          </a:xfrm>
        </p:spPr>
        <p:txBody>
          <a:bodyPr>
            <a:normAutofit/>
          </a:bodyPr>
          <a:lstStyle>
            <a:lvl1pPr>
              <a:lnSpc>
                <a:spcPct val="120000"/>
              </a:lnSpc>
              <a:defRPr sz="1600" b="0">
                <a:solidFill>
                  <a:schemeClr val="tx1">
                    <a:lumMod val="85000"/>
                    <a:lumOff val="15000"/>
                  </a:schemeClr>
                </a:solidFill>
              </a:defRPr>
            </a:lvl1pPr>
            <a:lvl2pPr>
              <a:lnSpc>
                <a:spcPct val="120000"/>
              </a:lnSpc>
              <a:defRPr sz="1300" b="0">
                <a:solidFill>
                  <a:schemeClr val="tx1">
                    <a:lumMod val="65000"/>
                    <a:lumOff val="35000"/>
                  </a:schemeClr>
                </a:solidFill>
              </a:defRPr>
            </a:lvl2pPr>
            <a:lvl3pPr>
              <a:lnSpc>
                <a:spcPct val="120000"/>
              </a:lnSpc>
              <a:defRPr sz="1200" b="0">
                <a:solidFill>
                  <a:schemeClr val="tx1">
                    <a:lumMod val="65000"/>
                    <a:lumOff val="35000"/>
                  </a:schemeClr>
                </a:solidFill>
              </a:defRPr>
            </a:lvl3pPr>
            <a:lvl4pPr>
              <a:lnSpc>
                <a:spcPct val="120000"/>
              </a:lnSpc>
              <a:defRPr sz="1100" b="0">
                <a:solidFill>
                  <a:schemeClr val="tx1">
                    <a:lumMod val="65000"/>
                    <a:lumOff val="35000"/>
                  </a:schemeClr>
                </a:solidFill>
              </a:defRPr>
            </a:lvl4pPr>
            <a:lvl5pPr>
              <a:lnSpc>
                <a:spcPct val="120000"/>
              </a:lnSpc>
              <a:defRPr sz="1100" b="0">
                <a:solidFill>
                  <a:schemeClr val="tx1">
                    <a:lumMod val="65000"/>
                    <a:lumOff val="35000"/>
                  </a:schemeClr>
                </a:solidFill>
              </a:defRPr>
            </a:lvl5pPr>
          </a:lstStyle>
          <a:p>
            <a:pPr lvl="0"/>
            <a:r>
              <a:rPr kumimoji="1" lang="zh-CN" altLang="en-US" dirty="0"/>
              <a:t>单击此处编辑母版文本样式</a:t>
            </a:r>
          </a:p>
          <a:p>
            <a:pPr lvl="1"/>
            <a:r>
              <a:rPr kumimoji="1" lang="zh-CN" altLang="en-US" dirty="0"/>
              <a:t>第二级</a:t>
            </a:r>
          </a:p>
          <a:p>
            <a:pPr lvl="2"/>
            <a:r>
              <a:rPr kumimoji="1" lang="zh-CN" altLang="en-US" dirty="0"/>
              <a:t>第三级</a:t>
            </a:r>
          </a:p>
          <a:p>
            <a:pPr lvl="3"/>
            <a:r>
              <a:rPr kumimoji="1" lang="zh-CN" altLang="en-US" dirty="0"/>
              <a:t>第四级</a:t>
            </a:r>
          </a:p>
          <a:p>
            <a:pPr lvl="4"/>
            <a:r>
              <a:rPr kumimoji="1" lang="zh-CN" altLang="en-US" dirty="0"/>
              <a:t>第五级</a:t>
            </a:r>
          </a:p>
        </p:txBody>
      </p:sp>
      <p:sp>
        <p:nvSpPr>
          <p:cNvPr id="3" name="矩形 2">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30371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kumimoji="1" lang="zh-CN" altLang="en-US"/>
              <a:t>单击此处编辑母版标题样式</a:t>
            </a:r>
          </a:p>
        </p:txBody>
      </p:sp>
      <p:sp>
        <p:nvSpPr>
          <p:cNvPr id="4" name="内容占位符 3"/>
          <p:cNvSpPr>
            <a:spLocks noGrp="1"/>
          </p:cNvSpPr>
          <p:nvPr>
            <p:ph sz="quarter" idx="10"/>
          </p:nvPr>
        </p:nvSpPr>
        <p:spPr>
          <a:xfrm>
            <a:off x="468317" y="735549"/>
            <a:ext cx="8207375" cy="3834073"/>
          </a:xfrm>
        </p:spPr>
        <p:txBody>
          <a:bodyPr>
            <a:normAutofit/>
          </a:bodyPr>
          <a:lstStyle>
            <a:lvl1pPr>
              <a:defRPr sz="1600"/>
            </a:lvl1pPr>
            <a:lvl2pPr>
              <a:defRPr sz="1300"/>
            </a:lvl2pPr>
            <a:lvl3pPr>
              <a:defRPr sz="1200"/>
            </a:lvl3pPr>
            <a:lvl4pPr>
              <a:defRPr sz="1100"/>
            </a:lvl4pPr>
            <a:lvl5pPr>
              <a:defRPr sz="1100"/>
            </a:lvl5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灯片编号占位符 2"/>
          <p:cNvSpPr txBox="1">
            <a:spLocks/>
          </p:cNvSpPr>
          <p:nvPr/>
        </p:nvSpPr>
        <p:spPr>
          <a:xfrm>
            <a:off x="251520" y="4814324"/>
            <a:ext cx="501210" cy="273844"/>
          </a:xfrm>
          <a:prstGeom prst="rect">
            <a:avLst/>
          </a:prstGeom>
        </p:spPr>
        <p:txBody>
          <a:bodyPr lIns="61207" tIns="30604" rIns="61207" bIns="30604"/>
          <a:lstStyle/>
          <a:p>
            <a:pPr marL="0" marR="0" lvl="0" indent="0" algn="r" defTabSz="612046"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1100" b="1" i="1" u="none" strike="noStrike" kern="1200" cap="none" spc="0" normalizeH="0" baseline="0" noProof="0" smtClean="0">
                <a:ln>
                  <a:noFill/>
                </a:ln>
                <a:solidFill>
                  <a:schemeClr val="bg1">
                    <a:lumMod val="50000"/>
                  </a:schemeClr>
                </a:solidFill>
                <a:effectLst/>
                <a:uLnTx/>
                <a:uFillTx/>
                <a:latin typeface="微软雅黑"/>
                <a:ea typeface="微软雅黑"/>
                <a:cs typeface="微软雅黑"/>
              </a:rPr>
              <a:pPr marL="0" marR="0" lvl="0" indent="0" algn="r" defTabSz="612046" rtl="0" eaLnBrk="1" fontAlgn="auto" latinLnBrk="0" hangingPunct="1">
                <a:lnSpc>
                  <a:spcPct val="100000"/>
                </a:lnSpc>
                <a:spcBef>
                  <a:spcPts val="0"/>
                </a:spcBef>
                <a:spcAft>
                  <a:spcPts val="0"/>
                </a:spcAft>
                <a:buClrTx/>
                <a:buSzTx/>
                <a:buFontTx/>
                <a:buNone/>
                <a:tabLst/>
                <a:defRPr/>
              </a:pPr>
              <a:t>‹#›</a:t>
            </a:fld>
            <a:endParaRPr kumimoji="0" lang="zh-CN" altLang="en-US" sz="1100" b="1" i="1" u="none" strike="noStrike" kern="1200" cap="none" spc="0" normalizeH="0" baseline="0" noProof="0" dirty="0">
              <a:ln>
                <a:noFill/>
              </a:ln>
              <a:solidFill>
                <a:schemeClr val="bg1">
                  <a:lumMod val="50000"/>
                </a:schemeClr>
              </a:solidFill>
              <a:effectLst/>
              <a:uLnTx/>
              <a:uFillTx/>
              <a:latin typeface="微软雅黑"/>
              <a:ea typeface="微软雅黑"/>
              <a:cs typeface="微软雅黑"/>
            </a:endParaRPr>
          </a:p>
        </p:txBody>
      </p:sp>
      <p:sp>
        <p:nvSpPr>
          <p:cNvPr id="7" name="矩形 6">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129500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a:t>单击此处编辑母版标题样式</a:t>
            </a:r>
          </a:p>
        </p:txBody>
      </p:sp>
      <p:sp>
        <p:nvSpPr>
          <p:cNvPr id="5" name="矩形 4">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133225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363046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尾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8"/>
          <p:cNvSpPr txBox="1"/>
          <p:nvPr/>
        </p:nvSpPr>
        <p:spPr>
          <a:xfrm>
            <a:off x="5085283" y="1773279"/>
            <a:ext cx="3705426" cy="477304"/>
          </a:xfrm>
          <a:prstGeom prst="rect">
            <a:avLst/>
          </a:prstGeom>
          <a:noFill/>
        </p:spPr>
        <p:txBody>
          <a:bodyPr wrap="square" lIns="61207" tIns="30604" rIns="61207" bIns="30604" rtlCol="0">
            <a:spAutoFit/>
          </a:bodyPr>
          <a:lstStyle/>
          <a:p>
            <a:r>
              <a:rPr lang="en-US" altLang="zh-CN" sz="2700" dirty="0">
                <a:latin typeface="微软雅黑" pitchFamily="34" charset="-122"/>
                <a:ea typeface="微软雅黑" pitchFamily="34" charset="-122"/>
              </a:rPr>
              <a:t>THANKS</a:t>
            </a:r>
            <a:endParaRPr lang="zh-CN" altLang="en-US" sz="2700" dirty="0">
              <a:latin typeface="微软雅黑" pitchFamily="34" charset="-122"/>
              <a:ea typeface="微软雅黑" pitchFamily="34" charset="-122"/>
            </a:endParaRPr>
          </a:p>
        </p:txBody>
      </p:sp>
      <p:sp>
        <p:nvSpPr>
          <p:cNvPr id="4" name="TextBox 9"/>
          <p:cNvSpPr txBox="1"/>
          <p:nvPr/>
        </p:nvSpPr>
        <p:spPr>
          <a:xfrm>
            <a:off x="5085285" y="2309067"/>
            <a:ext cx="3741397" cy="985135"/>
          </a:xfrm>
          <a:prstGeom prst="rect">
            <a:avLst/>
          </a:prstGeom>
          <a:noFill/>
        </p:spPr>
        <p:txBody>
          <a:bodyPr wrap="square" lIns="61207" tIns="30604" rIns="61207" bIns="30604" rtlCol="0">
            <a:spAutoFit/>
          </a:bodyPr>
          <a:lstStyle/>
          <a:p>
            <a:pPr>
              <a:lnSpc>
                <a:spcPct val="150000"/>
              </a:lnSpc>
            </a:pPr>
            <a:r>
              <a:rPr lang="zh-CN" altLang="en-US" sz="800" dirty="0">
                <a:solidFill>
                  <a:schemeClr val="tx1">
                    <a:lumMod val="85000"/>
                    <a:lumOff val="15000"/>
                  </a:schemeClr>
                </a:solidFill>
                <a:latin typeface="微软雅黑" pitchFamily="34" charset="-122"/>
                <a:ea typeface="微软雅黑" pitchFamily="34" charset="-122"/>
              </a:rPr>
              <a:t>星网锐捷网络有限公司</a:t>
            </a:r>
          </a:p>
          <a:p>
            <a:pPr>
              <a:lnSpc>
                <a:spcPct val="150000"/>
              </a:lnSpc>
            </a:pPr>
            <a:r>
              <a:rPr lang="zh-CN" altLang="en-US" sz="800" dirty="0">
                <a:solidFill>
                  <a:schemeClr val="tx1">
                    <a:lumMod val="50000"/>
                    <a:lumOff val="50000"/>
                  </a:schemeClr>
                </a:solidFill>
                <a:latin typeface="微软雅黑" pitchFamily="34" charset="-122"/>
                <a:ea typeface="微软雅黑" pitchFamily="34" charset="-122"/>
              </a:rPr>
              <a:t>地址：北京海淀区复兴路</a:t>
            </a:r>
            <a:r>
              <a:rPr lang="en-US" altLang="zh-CN" sz="800" dirty="0">
                <a:solidFill>
                  <a:schemeClr val="tx1">
                    <a:lumMod val="50000"/>
                    <a:lumOff val="50000"/>
                  </a:schemeClr>
                </a:solidFill>
                <a:latin typeface="微软雅黑" pitchFamily="34" charset="-122"/>
                <a:ea typeface="微软雅黑" pitchFamily="34" charset="-122"/>
              </a:rPr>
              <a:t>29</a:t>
            </a:r>
            <a:r>
              <a:rPr lang="zh-CN" altLang="en-US" sz="800" dirty="0">
                <a:solidFill>
                  <a:schemeClr val="tx1">
                    <a:lumMod val="50000"/>
                    <a:lumOff val="50000"/>
                  </a:schemeClr>
                </a:solidFill>
                <a:latin typeface="微软雅黑" pitchFamily="34" charset="-122"/>
                <a:ea typeface="微软雅黑" pitchFamily="34" charset="-122"/>
              </a:rPr>
              <a:t>号中意鹏奥大厦东塔</a:t>
            </a:r>
            <a:r>
              <a:rPr lang="en-US" altLang="zh-CN" sz="800" dirty="0">
                <a:solidFill>
                  <a:schemeClr val="tx1">
                    <a:lumMod val="50000"/>
                    <a:lumOff val="50000"/>
                  </a:schemeClr>
                </a:solidFill>
                <a:latin typeface="微软雅黑" pitchFamily="34" charset="-122"/>
                <a:ea typeface="微软雅黑" pitchFamily="34" charset="-122"/>
              </a:rPr>
              <a:t>A</a:t>
            </a:r>
            <a:r>
              <a:rPr lang="zh-CN" altLang="en-US" sz="800" dirty="0">
                <a:solidFill>
                  <a:schemeClr val="tx1">
                    <a:lumMod val="50000"/>
                    <a:lumOff val="50000"/>
                  </a:schemeClr>
                </a:solidFill>
                <a:latin typeface="微软雅黑" pitchFamily="34" charset="-122"/>
                <a:ea typeface="微软雅黑" pitchFamily="34" charset="-122"/>
              </a:rPr>
              <a:t>座</a:t>
            </a:r>
            <a:r>
              <a:rPr lang="en-US" altLang="zh-CN" sz="800" dirty="0">
                <a:solidFill>
                  <a:schemeClr val="tx1">
                    <a:lumMod val="50000"/>
                    <a:lumOff val="50000"/>
                  </a:schemeClr>
                </a:solidFill>
                <a:latin typeface="微软雅黑" pitchFamily="34" charset="-122"/>
                <a:ea typeface="微软雅黑" pitchFamily="34" charset="-122"/>
              </a:rPr>
              <a:t>11</a:t>
            </a:r>
            <a:r>
              <a:rPr lang="zh-CN" altLang="en-US" sz="800" dirty="0">
                <a:solidFill>
                  <a:schemeClr val="tx1">
                    <a:lumMod val="50000"/>
                    <a:lumOff val="50000"/>
                  </a:schemeClr>
                </a:solidFill>
                <a:latin typeface="微软雅黑" pitchFamily="34" charset="-122"/>
                <a:ea typeface="微软雅黑" pitchFamily="34" charset="-122"/>
              </a:rPr>
              <a:t>层   邮编：</a:t>
            </a:r>
            <a:r>
              <a:rPr lang="en-US" altLang="zh-CN" sz="800" dirty="0">
                <a:solidFill>
                  <a:schemeClr val="tx1">
                    <a:lumMod val="50000"/>
                    <a:lumOff val="50000"/>
                  </a:schemeClr>
                </a:solidFill>
                <a:latin typeface="微软雅黑" pitchFamily="34" charset="-122"/>
                <a:ea typeface="微软雅黑" pitchFamily="34" charset="-122"/>
              </a:rPr>
              <a:t>100036</a:t>
            </a:r>
          </a:p>
          <a:p>
            <a:pPr>
              <a:lnSpc>
                <a:spcPct val="150000"/>
              </a:lnSpc>
            </a:pPr>
            <a:r>
              <a:rPr lang="en-US" altLang="zh-CN" sz="800" dirty="0">
                <a:solidFill>
                  <a:schemeClr val="tx1">
                    <a:lumMod val="50000"/>
                    <a:lumOff val="50000"/>
                  </a:schemeClr>
                </a:solidFill>
                <a:latin typeface="微软雅黑" pitchFamily="34" charset="-122"/>
                <a:ea typeface="微软雅黑" pitchFamily="34" charset="-122"/>
              </a:rPr>
              <a:t>Office Tel: 010-51715999     Fax: 010-51413399</a:t>
            </a:r>
          </a:p>
          <a:p>
            <a:pPr>
              <a:lnSpc>
                <a:spcPct val="150000"/>
              </a:lnSpc>
            </a:pPr>
            <a:endParaRPr lang="en-US" altLang="zh-CN" sz="800" dirty="0">
              <a:solidFill>
                <a:schemeClr val="tx1">
                  <a:lumMod val="50000"/>
                  <a:lumOff val="50000"/>
                </a:schemeClr>
              </a:solidFill>
              <a:latin typeface="微软雅黑" pitchFamily="34" charset="-122"/>
              <a:ea typeface="微软雅黑" pitchFamily="34" charset="-122"/>
            </a:endParaRPr>
          </a:p>
          <a:p>
            <a:pPr>
              <a:lnSpc>
                <a:spcPct val="150000"/>
              </a:lnSpc>
            </a:pPr>
            <a:r>
              <a:rPr lang="en-US" altLang="zh-CN" sz="800" dirty="0">
                <a:solidFill>
                  <a:schemeClr val="tx1">
                    <a:lumMod val="50000"/>
                    <a:lumOff val="50000"/>
                  </a:schemeClr>
                </a:solidFill>
                <a:latin typeface="微软雅黑" pitchFamily="34" charset="-122"/>
                <a:ea typeface="微软雅黑" pitchFamily="34" charset="-122"/>
              </a:rPr>
              <a:t>www.ruijie.com.cn </a:t>
            </a:r>
            <a:endParaRPr lang="zh-CN" altLang="en-US" sz="8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978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1594286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2000">
                <a:solidFill>
                  <a:schemeClr val="tx1">
                    <a:lumMod val="85000"/>
                    <a:lumOff val="15000"/>
                  </a:schemeClr>
                </a:solidFill>
              </a:defRPr>
            </a:lvl1pPr>
          </a:lstStyle>
          <a:p>
            <a:r>
              <a:rPr lang="zh-CN" altLang="en-US"/>
              <a:t>单击此处编辑母版标题样式</a:t>
            </a:r>
          </a:p>
        </p:txBody>
      </p:sp>
      <p:sp>
        <p:nvSpPr>
          <p:cNvPr id="7" name="矩形 6">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42171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1">
                    <a:lumMod val="85000"/>
                    <a:lumOff val="15000"/>
                  </a:schemeClr>
                </a:solidFill>
              </a:defRPr>
            </a:lvl1pPr>
          </a:lstStyle>
          <a:p>
            <a:r>
              <a:rPr lang="en-US"/>
              <a:t>Click to edit Master title style</a:t>
            </a:r>
          </a:p>
        </p:txBody>
      </p:sp>
      <p:sp>
        <p:nvSpPr>
          <p:cNvPr id="4" name="矩形 3">
            <a:extLst>
              <a:ext uri="{FF2B5EF4-FFF2-40B4-BE49-F238E27FC236}">
                <a16:creationId xmlns:a16="http://schemas.microsoft.com/office/drawing/2014/main" id="{6619512B-1FE7-4D10-987D-4FA97A7C1320}"/>
              </a:ext>
            </a:extLst>
          </p:cNvPr>
          <p:cNvSpPr/>
          <p:nvPr userDrawn="1"/>
        </p:nvSpPr>
        <p:spPr>
          <a:xfrm>
            <a:off x="0" y="94615"/>
            <a:ext cx="365760" cy="476250"/>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Tree>
    <p:extLst>
      <p:ext uri="{BB962C8B-B14F-4D97-AF65-F5344CB8AC3E}">
        <p14:creationId xmlns:p14="http://schemas.microsoft.com/office/powerpoint/2010/main" val="2896874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2" y="141480"/>
            <a:ext cx="8229601" cy="378042"/>
          </a:xfrm>
          <a:prstGeom prst="rect">
            <a:avLst/>
          </a:prstGeom>
        </p:spPr>
        <p:txBody>
          <a:bodyPr vert="horz" lIns="81610" tIns="40805" rIns="81610" bIns="40805" rtlCol="0" anchor="ctr">
            <a:noAutofit/>
          </a:bodyPr>
          <a:lstStyle/>
          <a:p>
            <a:pPr marL="229517" lvl="0" indent="-229517" algn="l">
              <a:spcBef>
                <a:spcPct val="20000"/>
              </a:spcBef>
              <a:buFont typeface="Arial" pitchFamily="34" charset="0"/>
            </a:pPr>
            <a:r>
              <a:rPr lang="zh-CN" altLang="en-US"/>
              <a:t>单击此处编辑母版标题样式</a:t>
            </a:r>
          </a:p>
        </p:txBody>
      </p:sp>
      <p:sp>
        <p:nvSpPr>
          <p:cNvPr id="3" name="文本占位符 2"/>
          <p:cNvSpPr>
            <a:spLocks noGrp="1"/>
          </p:cNvSpPr>
          <p:nvPr>
            <p:ph type="body" idx="1"/>
          </p:nvPr>
        </p:nvSpPr>
        <p:spPr>
          <a:xfrm>
            <a:off x="457202" y="789555"/>
            <a:ext cx="8229601" cy="3805070"/>
          </a:xfrm>
          <a:prstGeom prst="rect">
            <a:avLst/>
          </a:prstGeom>
        </p:spPr>
        <p:txBody>
          <a:bodyPr vert="horz" lIns="81610" tIns="40805" rIns="81610" bIns="40805"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453805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1" r:id="rId9"/>
    <p:sldLayoutId id="2147483672" r:id="rId10"/>
    <p:sldLayoutId id="2147483674" r:id="rId11"/>
    <p:sldLayoutId id="2147483675" r:id="rId12"/>
    <p:sldLayoutId id="2147483676" r:id="rId13"/>
    <p:sldLayoutId id="2147483678" r:id="rId14"/>
  </p:sldLayoutIdLst>
  <p:hf sldNum="0" hdr="0" ftr="0"/>
  <p:txStyles>
    <p:titleStyle>
      <a:lvl1pPr algn="ctr" defTabSz="612046" rtl="0" eaLnBrk="1" latinLnBrk="0" hangingPunct="1">
        <a:spcBef>
          <a:spcPct val="0"/>
        </a:spcBef>
        <a:buNone/>
        <a:defRPr lang="zh-CN" altLang="en-US" sz="2000" b="0" kern="1200">
          <a:solidFill>
            <a:schemeClr val="tx1">
              <a:lumMod val="85000"/>
              <a:lumOff val="15000"/>
            </a:schemeClr>
          </a:solidFill>
          <a:latin typeface="微软雅黑" pitchFamily="34" charset="-122"/>
          <a:ea typeface="微软雅黑" pitchFamily="34" charset="-122"/>
          <a:cs typeface="+mn-cs"/>
        </a:defRPr>
      </a:lvl1pPr>
    </p:titleStyle>
    <p:bodyStyle>
      <a:lvl1pPr marL="229517" indent="-229517" algn="l" defTabSz="612046" rtl="0" eaLnBrk="1" latinLnBrk="0" hangingPunct="1">
        <a:lnSpc>
          <a:spcPct val="120000"/>
        </a:lnSpc>
        <a:spcBef>
          <a:spcPct val="20000"/>
        </a:spcBef>
        <a:buFont typeface="Arial" pitchFamily="34" charset="0"/>
        <a:buChar char="•"/>
        <a:defRPr sz="1800" b="0" kern="1200">
          <a:solidFill>
            <a:schemeClr val="tx1">
              <a:lumMod val="85000"/>
              <a:lumOff val="15000"/>
            </a:schemeClr>
          </a:solidFill>
          <a:latin typeface="微软雅黑"/>
          <a:ea typeface="微软雅黑"/>
          <a:cs typeface="微软雅黑"/>
        </a:defRPr>
      </a:lvl1pPr>
      <a:lvl2pPr marL="497288" indent="-191264" algn="l" defTabSz="612046" rtl="0" eaLnBrk="1" latinLnBrk="0" hangingPunct="1">
        <a:lnSpc>
          <a:spcPct val="120000"/>
        </a:lnSpc>
        <a:spcBef>
          <a:spcPct val="20000"/>
        </a:spcBef>
        <a:buFont typeface="Arial" pitchFamily="34" charset="0"/>
        <a:buChar char="–"/>
        <a:defRPr sz="1600" b="0" kern="1200">
          <a:solidFill>
            <a:schemeClr val="tx1">
              <a:lumMod val="65000"/>
              <a:lumOff val="35000"/>
            </a:schemeClr>
          </a:solidFill>
          <a:latin typeface="微软雅黑"/>
          <a:ea typeface="微软雅黑"/>
          <a:cs typeface="微软雅黑"/>
        </a:defRPr>
      </a:lvl2pPr>
      <a:lvl3pPr marL="765058" indent="-153012" algn="l" defTabSz="612046" rtl="0" eaLnBrk="1" latinLnBrk="0" hangingPunct="1">
        <a:lnSpc>
          <a:spcPct val="120000"/>
        </a:lnSpc>
        <a:spcBef>
          <a:spcPct val="20000"/>
        </a:spcBef>
        <a:buFont typeface="Arial" pitchFamily="34" charset="0"/>
        <a:buChar char="•"/>
        <a:defRPr sz="1300" b="0" kern="1200">
          <a:solidFill>
            <a:schemeClr val="tx1">
              <a:lumMod val="65000"/>
              <a:lumOff val="35000"/>
            </a:schemeClr>
          </a:solidFill>
          <a:latin typeface="微软雅黑"/>
          <a:ea typeface="微软雅黑"/>
          <a:cs typeface="微软雅黑"/>
        </a:defRPr>
      </a:lvl3pPr>
      <a:lvl4pPr marL="1071080" indent="-153012" algn="l" defTabSz="612046" rtl="0" eaLnBrk="1" latinLnBrk="0" hangingPunct="1">
        <a:lnSpc>
          <a:spcPct val="120000"/>
        </a:lnSpc>
        <a:spcBef>
          <a:spcPct val="20000"/>
        </a:spcBef>
        <a:buFont typeface="Arial" pitchFamily="34" charset="0"/>
        <a:buChar char="–"/>
        <a:defRPr sz="1200" b="0" kern="1200">
          <a:solidFill>
            <a:schemeClr val="tx1">
              <a:lumMod val="65000"/>
              <a:lumOff val="35000"/>
            </a:schemeClr>
          </a:solidFill>
          <a:latin typeface="微软雅黑"/>
          <a:ea typeface="微软雅黑"/>
          <a:cs typeface="微软雅黑"/>
        </a:defRPr>
      </a:lvl4pPr>
      <a:lvl5pPr marL="1377103" indent="-153012" algn="l" defTabSz="612046" rtl="0" eaLnBrk="1" latinLnBrk="0" hangingPunct="1">
        <a:lnSpc>
          <a:spcPct val="120000"/>
        </a:lnSpc>
        <a:spcBef>
          <a:spcPct val="20000"/>
        </a:spcBef>
        <a:buFont typeface="Arial" pitchFamily="34" charset="0"/>
        <a:buChar char="»"/>
        <a:defRPr sz="1200" b="0" kern="1200">
          <a:solidFill>
            <a:schemeClr val="tx1">
              <a:lumMod val="65000"/>
              <a:lumOff val="35000"/>
            </a:schemeClr>
          </a:solidFill>
          <a:latin typeface="微软雅黑"/>
          <a:ea typeface="微软雅黑"/>
          <a:cs typeface="微软雅黑"/>
        </a:defRPr>
      </a:lvl5pPr>
      <a:lvl6pPr marL="1683124" indent="-153012" algn="l" defTabSz="612046" rtl="0" eaLnBrk="1" latinLnBrk="0" hangingPunct="1">
        <a:spcBef>
          <a:spcPct val="20000"/>
        </a:spcBef>
        <a:buFont typeface="Arial" pitchFamily="34" charset="0"/>
        <a:buChar char="•"/>
        <a:defRPr sz="1300" kern="1200">
          <a:solidFill>
            <a:schemeClr val="tx1"/>
          </a:solidFill>
          <a:latin typeface="+mn-lt"/>
          <a:ea typeface="+mn-ea"/>
          <a:cs typeface="+mn-cs"/>
        </a:defRPr>
      </a:lvl6pPr>
      <a:lvl7pPr marL="1989147" indent="-153012" algn="l" defTabSz="612046" rtl="0" eaLnBrk="1" latinLnBrk="0" hangingPunct="1">
        <a:spcBef>
          <a:spcPct val="20000"/>
        </a:spcBef>
        <a:buFont typeface="Arial" pitchFamily="34" charset="0"/>
        <a:buChar char="•"/>
        <a:defRPr sz="1300" kern="1200">
          <a:solidFill>
            <a:schemeClr val="tx1"/>
          </a:solidFill>
          <a:latin typeface="+mn-lt"/>
          <a:ea typeface="+mn-ea"/>
          <a:cs typeface="+mn-cs"/>
        </a:defRPr>
      </a:lvl7pPr>
      <a:lvl8pPr marL="2295170" indent="-153012" algn="l" defTabSz="612046" rtl="0" eaLnBrk="1" latinLnBrk="0" hangingPunct="1">
        <a:spcBef>
          <a:spcPct val="20000"/>
        </a:spcBef>
        <a:buFont typeface="Arial" pitchFamily="34" charset="0"/>
        <a:buChar char="•"/>
        <a:defRPr sz="1300" kern="1200">
          <a:solidFill>
            <a:schemeClr val="tx1"/>
          </a:solidFill>
          <a:latin typeface="+mn-lt"/>
          <a:ea typeface="+mn-ea"/>
          <a:cs typeface="+mn-cs"/>
        </a:defRPr>
      </a:lvl8pPr>
      <a:lvl9pPr marL="2601194" indent="-153012" algn="l" defTabSz="612046" rtl="0" eaLnBrk="1" latinLnBrk="0" hangingPunct="1">
        <a:spcBef>
          <a:spcPct val="20000"/>
        </a:spcBef>
        <a:buFont typeface="Arial" pitchFamily="34" charset="0"/>
        <a:buChar char="•"/>
        <a:defRPr sz="1300" kern="1200">
          <a:solidFill>
            <a:schemeClr val="tx1"/>
          </a:solidFill>
          <a:latin typeface="+mn-lt"/>
          <a:ea typeface="+mn-ea"/>
          <a:cs typeface="+mn-cs"/>
        </a:defRPr>
      </a:lvl9pPr>
    </p:bodyStyle>
    <p:otherStyle>
      <a:defPPr>
        <a:defRPr lang="zh-CN"/>
      </a:defPPr>
      <a:lvl1pPr marL="0" algn="l" defTabSz="612046" rtl="0" eaLnBrk="1" latinLnBrk="0" hangingPunct="1">
        <a:defRPr sz="1200" kern="1200">
          <a:solidFill>
            <a:schemeClr val="tx1"/>
          </a:solidFill>
          <a:latin typeface="+mn-lt"/>
          <a:ea typeface="+mn-ea"/>
          <a:cs typeface="+mn-cs"/>
        </a:defRPr>
      </a:lvl1pPr>
      <a:lvl2pPr marL="306023" algn="l" defTabSz="612046" rtl="0" eaLnBrk="1" latinLnBrk="0" hangingPunct="1">
        <a:defRPr sz="1200" kern="1200">
          <a:solidFill>
            <a:schemeClr val="tx1"/>
          </a:solidFill>
          <a:latin typeface="+mn-lt"/>
          <a:ea typeface="+mn-ea"/>
          <a:cs typeface="+mn-cs"/>
        </a:defRPr>
      </a:lvl2pPr>
      <a:lvl3pPr marL="612046" algn="l" defTabSz="612046" rtl="0" eaLnBrk="1" latinLnBrk="0" hangingPunct="1">
        <a:defRPr sz="1200" kern="1200">
          <a:solidFill>
            <a:schemeClr val="tx1"/>
          </a:solidFill>
          <a:latin typeface="+mn-lt"/>
          <a:ea typeface="+mn-ea"/>
          <a:cs typeface="+mn-cs"/>
        </a:defRPr>
      </a:lvl3pPr>
      <a:lvl4pPr marL="918068" algn="l" defTabSz="612046" rtl="0" eaLnBrk="1" latinLnBrk="0" hangingPunct="1">
        <a:defRPr sz="1200" kern="1200">
          <a:solidFill>
            <a:schemeClr val="tx1"/>
          </a:solidFill>
          <a:latin typeface="+mn-lt"/>
          <a:ea typeface="+mn-ea"/>
          <a:cs typeface="+mn-cs"/>
        </a:defRPr>
      </a:lvl4pPr>
      <a:lvl5pPr marL="1224092" algn="l" defTabSz="612046" rtl="0" eaLnBrk="1" latinLnBrk="0" hangingPunct="1">
        <a:defRPr sz="1200" kern="1200">
          <a:solidFill>
            <a:schemeClr val="tx1"/>
          </a:solidFill>
          <a:latin typeface="+mn-lt"/>
          <a:ea typeface="+mn-ea"/>
          <a:cs typeface="+mn-cs"/>
        </a:defRPr>
      </a:lvl5pPr>
      <a:lvl6pPr marL="1530113" algn="l" defTabSz="612046" rtl="0" eaLnBrk="1" latinLnBrk="0" hangingPunct="1">
        <a:defRPr sz="1200" kern="1200">
          <a:solidFill>
            <a:schemeClr val="tx1"/>
          </a:solidFill>
          <a:latin typeface="+mn-lt"/>
          <a:ea typeface="+mn-ea"/>
          <a:cs typeface="+mn-cs"/>
        </a:defRPr>
      </a:lvl6pPr>
      <a:lvl7pPr marL="1836137" algn="l" defTabSz="612046" rtl="0" eaLnBrk="1" latinLnBrk="0" hangingPunct="1">
        <a:defRPr sz="1200" kern="1200">
          <a:solidFill>
            <a:schemeClr val="tx1"/>
          </a:solidFill>
          <a:latin typeface="+mn-lt"/>
          <a:ea typeface="+mn-ea"/>
          <a:cs typeface="+mn-cs"/>
        </a:defRPr>
      </a:lvl7pPr>
      <a:lvl8pPr marL="2142160" algn="l" defTabSz="612046" rtl="0" eaLnBrk="1" latinLnBrk="0" hangingPunct="1">
        <a:defRPr sz="1200" kern="1200">
          <a:solidFill>
            <a:schemeClr val="tx1"/>
          </a:solidFill>
          <a:latin typeface="+mn-lt"/>
          <a:ea typeface="+mn-ea"/>
          <a:cs typeface="+mn-cs"/>
        </a:defRPr>
      </a:lvl8pPr>
      <a:lvl9pPr marL="2448182" algn="l" defTabSz="612046"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25.jpeg"/><Relationship Id="rId5" Type="http://schemas.openxmlformats.org/officeDocument/2006/relationships/image" Target="../media/image12.png"/><Relationship Id="rId10" Type="http://schemas.openxmlformats.org/officeDocument/2006/relationships/image" Target="../media/image24.png"/><Relationship Id="rId4" Type="http://schemas.openxmlformats.org/officeDocument/2006/relationships/image" Target="../media/image11.jpeg"/><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jpe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0.jpe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jpeg"/><Relationship Id="rId10" Type="http://schemas.openxmlformats.org/officeDocument/2006/relationships/image" Target="../media/image44.jpeg"/><Relationship Id="rId4" Type="http://schemas.openxmlformats.org/officeDocument/2006/relationships/image" Target="../media/image11.jpe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image" Target="../media/image10.jpeg"/><Relationship Id="rId7" Type="http://schemas.openxmlformats.org/officeDocument/2006/relationships/image" Target="../media/image23.png"/><Relationship Id="rId12"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47.jpeg"/><Relationship Id="rId5" Type="http://schemas.openxmlformats.org/officeDocument/2006/relationships/image" Target="../media/image25.jpeg"/><Relationship Id="rId10" Type="http://schemas.openxmlformats.org/officeDocument/2006/relationships/image" Target="../media/image42.jpeg"/><Relationship Id="rId4" Type="http://schemas.openxmlformats.org/officeDocument/2006/relationships/image" Target="../media/image11.jpe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1.png"/><Relationship Id="rId7" Type="http://schemas.openxmlformats.org/officeDocument/2006/relationships/image" Target="../media/image38.pn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53.png"/><Relationship Id="rId4" Type="http://schemas.openxmlformats.org/officeDocument/2006/relationships/image" Target="../media/image52.jpe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8.png"/><Relationship Id="rId3" Type="http://schemas.openxmlformats.org/officeDocument/2006/relationships/image" Target="../media/image10.jpeg"/><Relationship Id="rId7" Type="http://schemas.openxmlformats.org/officeDocument/2006/relationships/image" Target="../media/image23.png"/><Relationship Id="rId12" Type="http://schemas.openxmlformats.org/officeDocument/2006/relationships/image" Target="../media/image57.png"/><Relationship Id="rId2" Type="http://schemas.openxmlformats.org/officeDocument/2006/relationships/notesSlide" Target="../notesSlides/notesSlide20.xml"/><Relationship Id="rId16"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47.jpeg"/><Relationship Id="rId5" Type="http://schemas.openxmlformats.org/officeDocument/2006/relationships/image" Target="../media/image25.jpeg"/><Relationship Id="rId15" Type="http://schemas.openxmlformats.org/officeDocument/2006/relationships/image" Target="../media/image60.png"/><Relationship Id="rId10" Type="http://schemas.openxmlformats.org/officeDocument/2006/relationships/image" Target="../media/image42.jpeg"/><Relationship Id="rId4" Type="http://schemas.openxmlformats.org/officeDocument/2006/relationships/image" Target="../media/image11.jpeg"/><Relationship Id="rId9" Type="http://schemas.openxmlformats.org/officeDocument/2006/relationships/image" Target="../media/image41.png"/><Relationship Id="rId14" Type="http://schemas.openxmlformats.org/officeDocument/2006/relationships/image" Target="../media/image59.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1.png"/><Relationship Id="rId7" Type="http://schemas.openxmlformats.org/officeDocument/2006/relationships/image" Target="../media/image59.png"/><Relationship Id="rId12"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63.jpeg"/><Relationship Id="rId11" Type="http://schemas.openxmlformats.org/officeDocument/2006/relationships/image" Target="../media/image64.png"/><Relationship Id="rId5" Type="http://schemas.openxmlformats.org/officeDocument/2006/relationships/image" Target="../media/image62.jpeg"/><Relationship Id="rId10" Type="http://schemas.openxmlformats.org/officeDocument/2006/relationships/image" Target="../media/image23.png"/><Relationship Id="rId4" Type="http://schemas.openxmlformats.org/officeDocument/2006/relationships/image" Target="../media/image42.jpe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13.xml"/><Relationship Id="rId4" Type="http://schemas.openxmlformats.org/officeDocument/2006/relationships/image" Target="../media/image6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7F3F3C7-4D23-4012-99F1-8C97B9341138}"/>
              </a:ext>
            </a:extLst>
          </p:cNvPr>
          <p:cNvSpPr>
            <a:spLocks noGrp="1"/>
          </p:cNvSpPr>
          <p:nvPr>
            <p:ph type="ctrTitle" idx="4294967295"/>
          </p:nvPr>
        </p:nvSpPr>
        <p:spPr>
          <a:xfrm>
            <a:off x="4903754" y="2068406"/>
            <a:ext cx="3709450" cy="621268"/>
          </a:xfrm>
        </p:spPr>
        <p:txBody>
          <a:bodyPr>
            <a:noAutofit/>
          </a:bodyPr>
          <a:lstStyle/>
          <a:p>
            <a:pPr algn="l"/>
            <a:r>
              <a:rPr lang="zh-CN" altLang="en-US" sz="4000" spc="225" dirty="0">
                <a:solidFill>
                  <a:srgbClr val="36C0C0"/>
                </a:solidFill>
              </a:rPr>
              <a:t>教学理论分享</a:t>
            </a:r>
            <a:endParaRPr lang="zh-CN" altLang="en-US" sz="1600" spc="225" dirty="0">
              <a:solidFill>
                <a:schemeClr val="tx1">
                  <a:lumMod val="65000"/>
                  <a:lumOff val="35000"/>
                </a:schemeClr>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0270" y="128703"/>
            <a:ext cx="1312837" cy="223676"/>
          </a:xfrm>
          <a:prstGeom prst="rect">
            <a:avLst/>
          </a:prstGeom>
        </p:spPr>
      </p:pic>
      <p:sp>
        <p:nvSpPr>
          <p:cNvPr id="6" name="标题 3">
            <a:extLst>
              <a:ext uri="{FF2B5EF4-FFF2-40B4-BE49-F238E27FC236}">
                <a16:creationId xmlns:a16="http://schemas.microsoft.com/office/drawing/2014/main" id="{67F3F3C7-4D23-4012-99F1-8C97B9341138}"/>
              </a:ext>
            </a:extLst>
          </p:cNvPr>
          <p:cNvSpPr txBox="1">
            <a:spLocks/>
          </p:cNvSpPr>
          <p:nvPr/>
        </p:nvSpPr>
        <p:spPr>
          <a:xfrm>
            <a:off x="4917134" y="2758518"/>
            <a:ext cx="1951273" cy="310294"/>
          </a:xfrm>
          <a:prstGeom prst="rect">
            <a:avLst/>
          </a:prstGeom>
        </p:spPr>
        <p:txBody>
          <a:bodyPr vert="horz" lIns="81610" tIns="40805" rIns="81610" bIns="40805" rtlCol="0" anchor="ctr">
            <a:noAutofit/>
          </a:bodyPr>
          <a:lstStyle>
            <a:lvl1pPr algn="ctr" defTabSz="612046" rtl="0" eaLnBrk="1" latinLnBrk="0" hangingPunct="1">
              <a:spcBef>
                <a:spcPct val="0"/>
              </a:spcBef>
              <a:buNone/>
              <a:defRPr lang="zh-CN" altLang="en-US" sz="2000" b="0" kern="1200">
                <a:solidFill>
                  <a:schemeClr val="tx1">
                    <a:lumMod val="85000"/>
                    <a:lumOff val="15000"/>
                  </a:schemeClr>
                </a:solidFill>
                <a:latin typeface="微软雅黑" pitchFamily="34" charset="-122"/>
                <a:ea typeface="微软雅黑" pitchFamily="34" charset="-122"/>
                <a:cs typeface="+mn-cs"/>
              </a:defRPr>
            </a:lvl1pPr>
          </a:lstStyle>
          <a:p>
            <a:pPr algn="l"/>
            <a:r>
              <a:rPr lang="zh-CN" altLang="en-US" sz="1400" spc="225" dirty="0">
                <a:solidFill>
                  <a:schemeClr val="tx1">
                    <a:lumMod val="65000"/>
                    <a:lumOff val="35000"/>
                  </a:schemeClr>
                </a:solidFill>
              </a:rPr>
              <a:t>智慧教室事业部</a:t>
            </a:r>
          </a:p>
        </p:txBody>
      </p:sp>
    </p:spTree>
    <p:extLst>
      <p:ext uri="{BB962C8B-B14F-4D97-AF65-F5344CB8AC3E}">
        <p14:creationId xmlns:p14="http://schemas.microsoft.com/office/powerpoint/2010/main" val="682046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a:extLst>
              <a:ext uri="{FF2B5EF4-FFF2-40B4-BE49-F238E27FC236}">
                <a16:creationId xmlns:a16="http://schemas.microsoft.com/office/drawing/2014/main" id="{7746A4A1-9342-4F39-975F-DCF4F63412FA}"/>
              </a:ext>
            </a:extLst>
          </p:cNvPr>
          <p:cNvCxnSpPr>
            <a:cxnSpLocks/>
          </p:cNvCxnSpPr>
          <p:nvPr/>
        </p:nvCxnSpPr>
        <p:spPr>
          <a:xfrm>
            <a:off x="1135117" y="3817856"/>
            <a:ext cx="2696879"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BBCA4E0F-4AB2-4316-B8BF-FEFEB3747F8F}"/>
              </a:ext>
            </a:extLst>
          </p:cNvPr>
          <p:cNvCxnSpPr/>
          <p:nvPr/>
        </p:nvCxnSpPr>
        <p:spPr>
          <a:xfrm flipV="1">
            <a:off x="1134530" y="1614452"/>
            <a:ext cx="0" cy="219633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9C25263-40E8-4DB0-9E92-2C5DA6DEE7B0}"/>
              </a:ext>
            </a:extLst>
          </p:cNvPr>
          <p:cNvCxnSpPr/>
          <p:nvPr/>
        </p:nvCxnSpPr>
        <p:spPr>
          <a:xfrm flipV="1">
            <a:off x="1142188" y="1937209"/>
            <a:ext cx="1852367" cy="185236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C13AEBCE-DF9E-4DB0-A66F-85BA21A30092}"/>
              </a:ext>
            </a:extLst>
          </p:cNvPr>
          <p:cNvSpPr/>
          <p:nvPr/>
        </p:nvSpPr>
        <p:spPr>
          <a:xfrm>
            <a:off x="1266054" y="3199447"/>
            <a:ext cx="933254" cy="452487"/>
          </a:xfrm>
          <a:prstGeom prst="rect">
            <a:avLst/>
          </a:prstGeom>
          <a:solidFill>
            <a:srgbClr val="41CBC8"/>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行为主义</a:t>
            </a:r>
          </a:p>
        </p:txBody>
      </p:sp>
      <p:sp>
        <p:nvSpPr>
          <p:cNvPr id="15" name="矩形 14">
            <a:extLst>
              <a:ext uri="{FF2B5EF4-FFF2-40B4-BE49-F238E27FC236}">
                <a16:creationId xmlns:a16="http://schemas.microsoft.com/office/drawing/2014/main" id="{25D42A01-A155-44A5-94B5-E883A060C20C}"/>
              </a:ext>
            </a:extLst>
          </p:cNvPr>
          <p:cNvSpPr/>
          <p:nvPr/>
        </p:nvSpPr>
        <p:spPr>
          <a:xfrm>
            <a:off x="1732681" y="2651288"/>
            <a:ext cx="933254" cy="452487"/>
          </a:xfrm>
          <a:prstGeom prst="rect">
            <a:avLst/>
          </a:prstGeom>
          <a:solidFill>
            <a:srgbClr val="30ADAA"/>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认知主义</a:t>
            </a:r>
          </a:p>
        </p:txBody>
      </p:sp>
      <p:sp>
        <p:nvSpPr>
          <p:cNvPr id="16" name="矩形 15">
            <a:extLst>
              <a:ext uri="{FF2B5EF4-FFF2-40B4-BE49-F238E27FC236}">
                <a16:creationId xmlns:a16="http://schemas.microsoft.com/office/drawing/2014/main" id="{BF0A5FD9-25A9-4801-A785-EAB903DEC4B3}"/>
              </a:ext>
            </a:extLst>
          </p:cNvPr>
          <p:cNvSpPr/>
          <p:nvPr/>
        </p:nvSpPr>
        <p:spPr>
          <a:xfrm>
            <a:off x="2289675" y="2106245"/>
            <a:ext cx="933254" cy="4524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cs typeface="SimHei" charset="-122"/>
              </a:rPr>
              <a:t>建构主义</a:t>
            </a:r>
          </a:p>
        </p:txBody>
      </p:sp>
      <p:sp>
        <p:nvSpPr>
          <p:cNvPr id="13" name="文本框 12">
            <a:extLst>
              <a:ext uri="{FF2B5EF4-FFF2-40B4-BE49-F238E27FC236}">
                <a16:creationId xmlns:a16="http://schemas.microsoft.com/office/drawing/2014/main" id="{564D073C-EC2F-4F7B-A529-C2C58AEF86B7}"/>
              </a:ext>
            </a:extLst>
          </p:cNvPr>
          <p:cNvSpPr txBox="1"/>
          <p:nvPr/>
        </p:nvSpPr>
        <p:spPr>
          <a:xfrm>
            <a:off x="705507" y="1583900"/>
            <a:ext cx="400110" cy="1349087"/>
          </a:xfrm>
          <a:prstGeom prst="rect">
            <a:avLst/>
          </a:prstGeom>
          <a:noFill/>
        </p:spPr>
        <p:txBody>
          <a:bodyPr vert="eaVert" wrap="non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学习者准备水平</a:t>
            </a:r>
          </a:p>
        </p:txBody>
      </p:sp>
      <p:sp>
        <p:nvSpPr>
          <p:cNvPr id="18" name="文本框 17">
            <a:extLst>
              <a:ext uri="{FF2B5EF4-FFF2-40B4-BE49-F238E27FC236}">
                <a16:creationId xmlns:a16="http://schemas.microsoft.com/office/drawing/2014/main" id="{D6CDD527-D46C-4CBB-A8A6-04467D5E632F}"/>
              </a:ext>
            </a:extLst>
          </p:cNvPr>
          <p:cNvSpPr txBox="1"/>
          <p:nvPr/>
        </p:nvSpPr>
        <p:spPr>
          <a:xfrm>
            <a:off x="2546445" y="3938497"/>
            <a:ext cx="1441420" cy="307777"/>
          </a:xfrm>
          <a:prstGeom prst="rect">
            <a:avLst/>
          </a:prstGeom>
          <a:noFill/>
        </p:spPr>
        <p:txBody>
          <a:bodyPr wrap="non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学习任务复杂性</a:t>
            </a:r>
          </a:p>
        </p:txBody>
      </p:sp>
      <p:sp>
        <p:nvSpPr>
          <p:cNvPr id="19" name="文本框 18">
            <a:extLst>
              <a:ext uri="{FF2B5EF4-FFF2-40B4-BE49-F238E27FC236}">
                <a16:creationId xmlns:a16="http://schemas.microsoft.com/office/drawing/2014/main" id="{B3F9B99F-BCE6-4A5E-ADB3-9331077A76E8}"/>
              </a:ext>
            </a:extLst>
          </p:cNvPr>
          <p:cNvSpPr txBox="1"/>
          <p:nvPr/>
        </p:nvSpPr>
        <p:spPr>
          <a:xfrm>
            <a:off x="2546445" y="1564959"/>
            <a:ext cx="1441420" cy="307777"/>
          </a:xfrm>
          <a:prstGeom prst="rect">
            <a:avLst/>
          </a:prstGeom>
          <a:noFill/>
        </p:spPr>
        <p:txBody>
          <a:bodyPr wrap="non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学习环境丰富性</a:t>
            </a:r>
          </a:p>
        </p:txBody>
      </p:sp>
      <p:sp>
        <p:nvSpPr>
          <p:cNvPr id="17" name="文本框 16">
            <a:extLst>
              <a:ext uri="{FF2B5EF4-FFF2-40B4-BE49-F238E27FC236}">
                <a16:creationId xmlns:a16="http://schemas.microsoft.com/office/drawing/2014/main" id="{3445E54B-4FCD-4F74-8A6F-89223C735B24}"/>
              </a:ext>
            </a:extLst>
          </p:cNvPr>
          <p:cNvSpPr txBox="1"/>
          <p:nvPr/>
        </p:nvSpPr>
        <p:spPr>
          <a:xfrm>
            <a:off x="4455248" y="1291842"/>
            <a:ext cx="4076240" cy="1523494"/>
          </a:xfrm>
          <a:prstGeom prst="rect">
            <a:avLst/>
          </a:prstGeom>
          <a:noFill/>
        </p:spPr>
        <p:txBody>
          <a:bodyPr wrap="square" rtlCol="0">
            <a:spAutoFit/>
          </a:bodyPr>
          <a:lstStyle/>
          <a:p>
            <a:pPr marL="285750" indent="-285750" defTabSz="514350">
              <a:lnSpc>
                <a:spcPct val="110000"/>
              </a:lnSpc>
              <a:spcBef>
                <a:spcPts val="563"/>
              </a:spcBef>
              <a:buSzPct val="110000"/>
              <a:buFont typeface="Arial" panose="020B0604020202020204" pitchFamily="34" charset="0"/>
              <a:buChar char="•"/>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建构主义不取代行为主义、认知主义，而是互相兼容和扬弃</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285750" indent="-285750" defTabSz="514350">
              <a:lnSpc>
                <a:spcPct val="110000"/>
              </a:lnSpc>
              <a:spcBef>
                <a:spcPts val="563"/>
              </a:spcBef>
              <a:buSzPct val="110000"/>
              <a:buFont typeface="Arial" panose="020B0604020202020204" pitchFamily="34" charset="0"/>
              <a:buChar char="•"/>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三种学习理论指导下的教学设计是一种并存的关系，往往以整合的形式出现，为教学设计进行指导</a:t>
            </a:r>
          </a:p>
        </p:txBody>
      </p:sp>
      <p:sp>
        <p:nvSpPr>
          <p:cNvPr id="20" name="标题 4"/>
          <p:cNvSpPr txBox="1">
            <a:spLocks/>
          </p:cNvSpPr>
          <p:nvPr/>
        </p:nvSpPr>
        <p:spPr>
          <a:xfrm>
            <a:off x="501404" y="126568"/>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三大学习理论</a:t>
            </a:r>
            <a:br>
              <a:rPr lang="zh-CN" altLang="en-US" sz="2400" b="0" dirty="0">
                <a:solidFill>
                  <a:schemeClr val="bg1"/>
                </a:solidFill>
                <a:cs typeface="SimHei" charset="-122"/>
              </a:rPr>
            </a:br>
            <a:endParaRPr lang="zh-CN" altLang="en-US" sz="2400" b="0" dirty="0"/>
          </a:p>
        </p:txBody>
      </p:sp>
      <p:grpSp>
        <p:nvGrpSpPr>
          <p:cNvPr id="2" name="组合 1"/>
          <p:cNvGrpSpPr/>
          <p:nvPr/>
        </p:nvGrpSpPr>
        <p:grpSpPr>
          <a:xfrm>
            <a:off x="3907537" y="2346345"/>
            <a:ext cx="5853683" cy="2532085"/>
            <a:chOff x="5100829" y="2618228"/>
            <a:chExt cx="7599528" cy="3287272"/>
          </a:xfrm>
        </p:grpSpPr>
        <p:sp>
          <p:nvSpPr>
            <p:cNvPr id="14" name="椭圆 13"/>
            <p:cNvSpPr/>
            <p:nvPr/>
          </p:nvSpPr>
          <p:spPr>
            <a:xfrm>
              <a:off x="5100829" y="5487994"/>
              <a:ext cx="417506" cy="41750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052457" y="2618228"/>
              <a:ext cx="1647900" cy="1647900"/>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9682711" y="3824934"/>
              <a:ext cx="1147116" cy="1147116"/>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194111" y="5223204"/>
              <a:ext cx="217476" cy="21747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53657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137596AA-3C6D-4C15-A082-45E46126AD9A}"/>
              </a:ext>
            </a:extLst>
          </p:cNvPr>
          <p:cNvGraphicFramePr>
            <a:graphicFrameLocks noGrp="1"/>
          </p:cNvGraphicFramePr>
          <p:nvPr>
            <p:extLst>
              <p:ext uri="{D42A27DB-BD31-4B8C-83A1-F6EECF244321}">
                <p14:modId xmlns:p14="http://schemas.microsoft.com/office/powerpoint/2010/main" val="1852648483"/>
              </p:ext>
            </p:extLst>
          </p:nvPr>
        </p:nvGraphicFramePr>
        <p:xfrm>
          <a:off x="457196" y="704497"/>
          <a:ext cx="8229610" cy="4032210"/>
        </p:xfrm>
        <a:graphic>
          <a:graphicData uri="http://schemas.openxmlformats.org/drawingml/2006/table">
            <a:tbl>
              <a:tblPr firstRow="1" bandRow="1">
                <a:tableStyleId>{68D230F3-CF80-4859-8CE7-A43EE81993B5}</a:tableStyleId>
              </a:tblPr>
              <a:tblGrid>
                <a:gridCol w="547099">
                  <a:extLst>
                    <a:ext uri="{9D8B030D-6E8A-4147-A177-3AD203B41FA5}">
                      <a16:colId xmlns:a16="http://schemas.microsoft.com/office/drawing/2014/main" val="2397671182"/>
                    </a:ext>
                  </a:extLst>
                </a:gridCol>
                <a:gridCol w="2985223">
                  <a:extLst>
                    <a:ext uri="{9D8B030D-6E8A-4147-A177-3AD203B41FA5}">
                      <a16:colId xmlns:a16="http://schemas.microsoft.com/office/drawing/2014/main" val="1589216392"/>
                    </a:ext>
                  </a:extLst>
                </a:gridCol>
                <a:gridCol w="2049090">
                  <a:extLst>
                    <a:ext uri="{9D8B030D-6E8A-4147-A177-3AD203B41FA5}">
                      <a16:colId xmlns:a16="http://schemas.microsoft.com/office/drawing/2014/main" val="2693192309"/>
                    </a:ext>
                  </a:extLst>
                </a:gridCol>
                <a:gridCol w="2648198">
                  <a:extLst>
                    <a:ext uri="{9D8B030D-6E8A-4147-A177-3AD203B41FA5}">
                      <a16:colId xmlns:a16="http://schemas.microsoft.com/office/drawing/2014/main" val="2086947056"/>
                    </a:ext>
                  </a:extLst>
                </a:gridCol>
              </a:tblGrid>
              <a:tr h="313175">
                <a:tc>
                  <a:txBody>
                    <a:bodyPr/>
                    <a:lstStyle/>
                    <a:p>
                      <a:pPr algn="ctr">
                        <a:lnSpc>
                          <a:spcPct val="150000"/>
                        </a:lnSpc>
                      </a:pPr>
                      <a:r>
                        <a:rPr lang="zh-CN" altLang="en-US" sz="1000" dirty="0">
                          <a:sym typeface="Arial" panose="020B0604020202020204" pitchFamily="34" charset="0"/>
                        </a:rPr>
                        <a:t>理论</a:t>
                      </a:r>
                      <a:endParaRPr lang="zh-CN" altLang="en-US" sz="1000" dirty="0">
                        <a:solidFill>
                          <a:schemeClr val="bg1"/>
                        </a:solidFill>
                        <a:latin typeface="SimHei" charset="-122"/>
                        <a:ea typeface="SimHei" charset="-122"/>
                        <a:cs typeface="SimHei" charset="-122"/>
                        <a:sym typeface="Arial" panose="020B0604020202020204" pitchFamily="34" charset="0"/>
                      </a:endParaRPr>
                    </a:p>
                  </a:txBody>
                  <a:tcPr marL="63189" marR="63189" marT="31594" marB="31594"/>
                </a:tc>
                <a:tc>
                  <a:txBody>
                    <a:bodyPr/>
                    <a:lstStyle/>
                    <a:p>
                      <a:pPr algn="ctr">
                        <a:lnSpc>
                          <a:spcPct val="150000"/>
                        </a:lnSpc>
                      </a:pPr>
                      <a:r>
                        <a:rPr lang="zh-CN" altLang="en-US" sz="1000" dirty="0">
                          <a:sym typeface="Arial" panose="020B0604020202020204" pitchFamily="34" charset="0"/>
                        </a:rPr>
                        <a:t>定义</a:t>
                      </a:r>
                      <a:endParaRPr lang="zh-CN" altLang="en-US" sz="1000" dirty="0">
                        <a:solidFill>
                          <a:schemeClr val="bg1"/>
                        </a:solidFill>
                        <a:latin typeface="SimHei" charset="-122"/>
                        <a:ea typeface="SimHei" charset="-122"/>
                        <a:cs typeface="SimHei" charset="-122"/>
                        <a:sym typeface="Arial" panose="020B0604020202020204" pitchFamily="34" charset="0"/>
                      </a:endParaRPr>
                    </a:p>
                  </a:txBody>
                  <a:tcPr marL="63189" marR="63189" marT="31594" marB="31594"/>
                </a:tc>
                <a:tc>
                  <a:txBody>
                    <a:bodyPr/>
                    <a:lstStyle/>
                    <a:p>
                      <a:pPr algn="ctr">
                        <a:lnSpc>
                          <a:spcPct val="150000"/>
                        </a:lnSpc>
                      </a:pPr>
                      <a:r>
                        <a:rPr lang="zh-CN" altLang="en-US" sz="1000" dirty="0">
                          <a:sym typeface="Arial" panose="020B0604020202020204" pitchFamily="34" charset="0"/>
                        </a:rPr>
                        <a:t>优势</a:t>
                      </a:r>
                      <a:endParaRPr lang="zh-CN" altLang="en-US" sz="1000" dirty="0">
                        <a:solidFill>
                          <a:schemeClr val="bg1"/>
                        </a:solidFill>
                        <a:latin typeface="SimHei" charset="-122"/>
                        <a:ea typeface="SimHei" charset="-122"/>
                        <a:cs typeface="SimHei" charset="-122"/>
                        <a:sym typeface="Arial" panose="020B0604020202020204" pitchFamily="34" charset="0"/>
                      </a:endParaRPr>
                    </a:p>
                  </a:txBody>
                  <a:tcPr marL="63189" marR="63189" marT="31594" marB="31594"/>
                </a:tc>
                <a:tc>
                  <a:txBody>
                    <a:bodyPr/>
                    <a:lstStyle/>
                    <a:p>
                      <a:pPr algn="ctr">
                        <a:lnSpc>
                          <a:spcPct val="150000"/>
                        </a:lnSpc>
                      </a:pPr>
                      <a:r>
                        <a:rPr lang="zh-CN" altLang="en-US" sz="1000" dirty="0">
                          <a:sym typeface="Arial" panose="020B0604020202020204" pitchFamily="34" charset="0"/>
                        </a:rPr>
                        <a:t>劣势</a:t>
                      </a:r>
                      <a:endParaRPr lang="zh-CN" altLang="en-US" sz="1000" dirty="0">
                        <a:solidFill>
                          <a:schemeClr val="bg1"/>
                        </a:solidFill>
                        <a:latin typeface="SimHei" charset="-122"/>
                        <a:ea typeface="SimHei" charset="-122"/>
                        <a:cs typeface="SimHei" charset="-122"/>
                        <a:sym typeface="Arial" panose="020B0604020202020204" pitchFamily="34" charset="0"/>
                      </a:endParaRPr>
                    </a:p>
                  </a:txBody>
                  <a:tcPr marL="63189" marR="63189" marT="31594" marB="31594"/>
                </a:tc>
                <a:extLst>
                  <a:ext uri="{0D108BD9-81ED-4DB2-BD59-A6C34878D82A}">
                    <a16:rowId xmlns:a16="http://schemas.microsoft.com/office/drawing/2014/main" val="1320210349"/>
                  </a:ext>
                </a:extLst>
              </a:tr>
              <a:tr h="1083399">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900" kern="1200" dirty="0">
                          <a:effectLst/>
                          <a:sym typeface="Arial" panose="020B0604020202020204" pitchFamily="34" charset="0"/>
                        </a:rPr>
                        <a:t>行为主义理论</a:t>
                      </a:r>
                      <a:endParaRPr lang="zh-CN" altLang="zh-CN" sz="900" b="1" kern="1200" dirty="0">
                        <a:solidFill>
                          <a:schemeClr val="tx1">
                            <a:lumMod val="85000"/>
                            <a:lumOff val="15000"/>
                          </a:schemeClr>
                        </a:solidFill>
                        <a:effectLst/>
                        <a:latin typeface="SimHei" charset="-122"/>
                        <a:ea typeface="SimHei" charset="-122"/>
                        <a:cs typeface="SimHei" charset="-122"/>
                        <a:sym typeface="Arial" panose="020B0604020202020204" pitchFamily="34" charset="0"/>
                      </a:endParaRPr>
                    </a:p>
                  </a:txBody>
                  <a:tcPr marL="63189" marR="63189" marT="31594" marB="31594"/>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900" kern="1200" dirty="0">
                          <a:effectLst/>
                          <a:sym typeface="Arial" panose="020B0604020202020204" pitchFamily="34" charset="0"/>
                        </a:rPr>
                        <a:t>行为主义者认为，学习是刺激与反应之间的联结，在教育实践上就是要求教师掌握塑造和矫正学生行为的方法，为学生创设环境，强化其合适行为，消除不合适行为。</a:t>
                      </a:r>
                      <a:endParaRPr lang="zh-CN" altLang="zh-CN" sz="900" kern="1200" dirty="0">
                        <a:solidFill>
                          <a:schemeClr val="tx1">
                            <a:lumMod val="75000"/>
                            <a:lumOff val="25000"/>
                          </a:schemeClr>
                        </a:solidFill>
                        <a:effectLst/>
                        <a:latin typeface="SimHei" charset="-122"/>
                        <a:ea typeface="SimHei" charset="-122"/>
                        <a:cs typeface="SimHei" charset="-122"/>
                        <a:sym typeface="Arial" panose="020B0604020202020204" pitchFamily="34" charset="0"/>
                      </a:endParaRPr>
                    </a:p>
                  </a:txBody>
                  <a:tcPr marL="63189" marR="63189" marT="31594" marB="31594"/>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900" kern="1200" dirty="0">
                          <a:effectLst/>
                          <a:sym typeface="Arial" panose="020B0604020202020204" pitchFamily="34" charset="0"/>
                        </a:rPr>
                        <a:t>只强调只是来源于外部刺激并可通过行为目标来检查、控制学习效果。在许多技能性训练、作业操作、行为矫正中确实有明显的作用，对早期教育技术的发展有很大影响。</a:t>
                      </a:r>
                      <a:endParaRPr lang="zh-CN" altLang="zh-CN" sz="900" kern="1200" dirty="0">
                        <a:solidFill>
                          <a:schemeClr val="tx1">
                            <a:lumMod val="75000"/>
                            <a:lumOff val="25000"/>
                          </a:schemeClr>
                        </a:solidFill>
                        <a:effectLst/>
                        <a:latin typeface="SimHei" charset="-122"/>
                        <a:ea typeface="SimHei" charset="-122"/>
                        <a:cs typeface="SimHei" charset="-122"/>
                        <a:sym typeface="Arial" panose="020B0604020202020204" pitchFamily="34" charset="0"/>
                      </a:endParaRPr>
                    </a:p>
                  </a:txBody>
                  <a:tcPr marL="63189" marR="63189" marT="31594" marB="31594"/>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900" kern="1200" dirty="0">
                          <a:effectLst/>
                          <a:sym typeface="Arial" panose="020B0604020202020204" pitchFamily="34" charset="0"/>
                        </a:rPr>
                        <a:t>只强调外部刺激而完全忽视学习者的内部心里过程，否定意识，片面强调环境和教育的作用，忽视了人的主观能动性。</a:t>
                      </a:r>
                      <a:endParaRPr lang="zh-CN" altLang="zh-CN" sz="900" kern="1200" dirty="0">
                        <a:solidFill>
                          <a:schemeClr val="tx1">
                            <a:lumMod val="75000"/>
                            <a:lumOff val="25000"/>
                          </a:schemeClr>
                        </a:solidFill>
                        <a:effectLst/>
                        <a:latin typeface="SimHei" charset="-122"/>
                        <a:ea typeface="SimHei" charset="-122"/>
                        <a:cs typeface="SimHei" charset="-122"/>
                        <a:sym typeface="Arial" panose="020B0604020202020204" pitchFamily="34" charset="0"/>
                      </a:endParaRPr>
                    </a:p>
                  </a:txBody>
                  <a:tcPr marL="63189" marR="63189" marT="31594" marB="31594"/>
                </a:tc>
                <a:extLst>
                  <a:ext uri="{0D108BD9-81ED-4DB2-BD59-A6C34878D82A}">
                    <a16:rowId xmlns:a16="http://schemas.microsoft.com/office/drawing/2014/main" val="3006201019"/>
                  </a:ext>
                </a:extLst>
              </a:tr>
              <a:tr h="1504658">
                <a:tc>
                  <a:txBody>
                    <a:bodyPr/>
                    <a:lstStyle/>
                    <a:p>
                      <a:pPr>
                        <a:lnSpc>
                          <a:spcPct val="150000"/>
                        </a:lnSpc>
                      </a:pPr>
                      <a:r>
                        <a:rPr lang="zh-CN" altLang="en-US" sz="900" dirty="0">
                          <a:sym typeface="Arial" panose="020B0604020202020204" pitchFamily="34" charset="0"/>
                        </a:rPr>
                        <a:t>认知主义论</a:t>
                      </a:r>
                      <a:endParaRPr lang="zh-CN" altLang="en-US" sz="900" b="1" dirty="0">
                        <a:solidFill>
                          <a:schemeClr val="tx1">
                            <a:lumMod val="85000"/>
                            <a:lumOff val="15000"/>
                          </a:schemeClr>
                        </a:solidFill>
                        <a:latin typeface="SimHei" charset="-122"/>
                        <a:ea typeface="SimHei" charset="-122"/>
                        <a:cs typeface="SimHei" charset="-122"/>
                        <a:sym typeface="Arial" panose="020B0604020202020204" pitchFamily="34" charset="0"/>
                      </a:endParaRPr>
                    </a:p>
                  </a:txBody>
                  <a:tcPr marL="63189" marR="63189" marT="31594" marB="31594"/>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900" kern="1200" dirty="0">
                          <a:effectLst/>
                          <a:sym typeface="Arial" panose="020B0604020202020204" pitchFamily="34" charset="0"/>
                        </a:rPr>
                        <a:t>认知主义者认为，人的认识不是由外界刺激直接给予的，而是外界刺激和认知主体内部心理过程相互作用的结果。学习过程不是渐进的尝试错误的过程，是突然领悟和理解的过程。强化并不是学习产生的必要因素。</a:t>
                      </a:r>
                      <a:endParaRPr lang="zh-CN" altLang="zh-CN" sz="900" kern="1200" dirty="0">
                        <a:solidFill>
                          <a:schemeClr val="tx1">
                            <a:lumMod val="75000"/>
                            <a:lumOff val="25000"/>
                          </a:schemeClr>
                        </a:solidFill>
                        <a:effectLst/>
                        <a:latin typeface="SimHei" charset="-122"/>
                        <a:ea typeface="SimHei" charset="-122"/>
                        <a:cs typeface="SimHei" charset="-122"/>
                        <a:sym typeface="Arial" panose="020B0604020202020204" pitchFamily="34" charset="0"/>
                      </a:endParaRPr>
                    </a:p>
                  </a:txBody>
                  <a:tcPr marL="63189" marR="63189" marT="31594" marB="31594"/>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900" kern="1200" dirty="0">
                          <a:effectLst/>
                          <a:sym typeface="Arial" panose="020B0604020202020204" pitchFamily="34" charset="0"/>
                        </a:rPr>
                        <a:t>认为人的认识不是由外界刺激直接给予的，而是外界刺激和认知主体内部心理过程相互作用的结果。学习过程被解释为每个学习者根据自己的需要、兴趣爱好、态度并利用过去的知识和经验对当前外界刺激做出的主动地、有选择地信息加工过程。</a:t>
                      </a:r>
                      <a:endParaRPr lang="zh-CN" altLang="zh-CN" sz="900" kern="1200" dirty="0">
                        <a:solidFill>
                          <a:schemeClr val="tx1">
                            <a:lumMod val="75000"/>
                            <a:lumOff val="25000"/>
                          </a:schemeClr>
                        </a:solidFill>
                        <a:effectLst/>
                        <a:latin typeface="SimHei" charset="-122"/>
                        <a:ea typeface="SimHei" charset="-122"/>
                        <a:cs typeface="SimHei" charset="-122"/>
                        <a:sym typeface="Arial" panose="020B0604020202020204" pitchFamily="34" charset="0"/>
                      </a:endParaRPr>
                    </a:p>
                  </a:txBody>
                  <a:tcPr marL="63189" marR="63189" marT="31594" marB="31594"/>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900" kern="1200" dirty="0">
                          <a:effectLst/>
                          <a:sym typeface="Arial" panose="020B0604020202020204" pitchFamily="34" charset="0"/>
                        </a:rPr>
                        <a:t>学习是对外界刺激的反应，而不关系刺激引起的内部心理过程，没有解释学习过程的心理结构。</a:t>
                      </a:r>
                      <a:endParaRPr lang="zh-CN" altLang="zh-CN" sz="900" kern="1200" dirty="0">
                        <a:solidFill>
                          <a:schemeClr val="tx1">
                            <a:lumMod val="75000"/>
                            <a:lumOff val="25000"/>
                          </a:schemeClr>
                        </a:solidFill>
                        <a:effectLst/>
                        <a:latin typeface="SimHei" charset="-122"/>
                        <a:ea typeface="SimHei" charset="-122"/>
                        <a:cs typeface="SimHei" charset="-122"/>
                        <a:sym typeface="Arial" panose="020B0604020202020204" pitchFamily="34" charset="0"/>
                      </a:endParaRPr>
                    </a:p>
                  </a:txBody>
                  <a:tcPr marL="63189" marR="63189" marT="31594" marB="31594"/>
                </a:tc>
                <a:extLst>
                  <a:ext uri="{0D108BD9-81ED-4DB2-BD59-A6C34878D82A}">
                    <a16:rowId xmlns:a16="http://schemas.microsoft.com/office/drawing/2014/main" val="1187185784"/>
                  </a:ext>
                </a:extLst>
              </a:tr>
              <a:tr h="1130978">
                <a:tc>
                  <a:txBody>
                    <a:bodyPr/>
                    <a:lstStyle/>
                    <a:p>
                      <a:pPr>
                        <a:lnSpc>
                          <a:spcPct val="150000"/>
                        </a:lnSpc>
                      </a:pPr>
                      <a:r>
                        <a:rPr lang="zh-CN" altLang="en-US" sz="900" dirty="0">
                          <a:sym typeface="Arial" panose="020B0604020202020204" pitchFamily="34" charset="0"/>
                        </a:rPr>
                        <a:t>建构主义理论</a:t>
                      </a:r>
                      <a:endParaRPr lang="zh-CN" altLang="en-US" sz="900" b="1" dirty="0">
                        <a:solidFill>
                          <a:schemeClr val="tx1">
                            <a:lumMod val="85000"/>
                            <a:lumOff val="15000"/>
                          </a:schemeClr>
                        </a:solidFill>
                        <a:latin typeface="SimHei" charset="-122"/>
                        <a:ea typeface="SimHei" charset="-122"/>
                        <a:cs typeface="SimHei" charset="-122"/>
                        <a:sym typeface="Arial" panose="020B0604020202020204" pitchFamily="34" charset="0"/>
                      </a:endParaRPr>
                    </a:p>
                  </a:txBody>
                  <a:tcPr marL="63189" marR="63189" marT="31594" marB="31594"/>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900" kern="1200" dirty="0">
                          <a:effectLst/>
                          <a:sym typeface="Arial" panose="020B0604020202020204" pitchFamily="34" charset="0"/>
                        </a:rPr>
                        <a:t>强调学生在学习过程中主动构建知识的意义，并力图在更接近、更符合实际情况的情境性学习活动中，以个人原有的经验、心理结构为基础来建构和理解新知识。既包括对新知识意义的建构，又包含原有经验的改造和重组。它是以学生为中中心教学模式的理论基础。</a:t>
                      </a:r>
                      <a:endParaRPr lang="zh-CN" altLang="zh-CN" sz="900" b="1" kern="1200" dirty="0">
                        <a:solidFill>
                          <a:schemeClr val="tx1">
                            <a:lumMod val="75000"/>
                            <a:lumOff val="25000"/>
                          </a:schemeClr>
                        </a:solidFill>
                        <a:effectLst/>
                        <a:latin typeface="SimHei" charset="-122"/>
                        <a:ea typeface="SimHei" charset="-122"/>
                        <a:cs typeface="SimHei" charset="-122"/>
                        <a:sym typeface="Arial" panose="020B0604020202020204" pitchFamily="34" charset="0"/>
                      </a:endParaRPr>
                    </a:p>
                  </a:txBody>
                  <a:tcPr marL="63189" marR="63189" marT="31594" marB="31594"/>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900" kern="1200" dirty="0">
                          <a:effectLst/>
                          <a:sym typeface="Arial" panose="020B0604020202020204" pitchFamily="34" charset="0"/>
                        </a:rPr>
                        <a:t>学习不是教师把知识简单的传递给学生，而是学生主动建构知识。学习者以自己的经验为基础来构建，每个人的经验和对外部世界理解不同。</a:t>
                      </a:r>
                      <a:endParaRPr lang="zh-CN" altLang="zh-CN" sz="900" kern="1200" dirty="0">
                        <a:solidFill>
                          <a:schemeClr val="tx1">
                            <a:lumMod val="75000"/>
                            <a:lumOff val="25000"/>
                          </a:schemeClr>
                        </a:solidFill>
                        <a:effectLst/>
                        <a:latin typeface="SimHei" charset="-122"/>
                        <a:ea typeface="SimHei" charset="-122"/>
                        <a:cs typeface="SimHei" charset="-122"/>
                        <a:sym typeface="Arial" panose="020B0604020202020204" pitchFamily="34" charset="0"/>
                      </a:endParaRPr>
                    </a:p>
                  </a:txBody>
                  <a:tcPr marL="63189" marR="63189" marT="31594" marB="31594"/>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900" kern="1200" dirty="0">
                          <a:effectLst/>
                          <a:sym typeface="Arial" panose="020B0604020202020204" pitchFamily="34" charset="0"/>
                        </a:rPr>
                        <a:t>受学习者自己的经验和原有的知识基础的限制，过于强调知识的相对性，否定认识的客观性，强调个体知识再生产过程的信息加工活动的个别性，否认本质上的共同性，强调学习知识的情境性、非结构性，否认知识的逻辑性与系统性。</a:t>
                      </a:r>
                      <a:endParaRPr lang="zh-CN" altLang="zh-CN" sz="900" kern="1200" dirty="0">
                        <a:solidFill>
                          <a:schemeClr val="tx1">
                            <a:lumMod val="75000"/>
                            <a:lumOff val="25000"/>
                          </a:schemeClr>
                        </a:solidFill>
                        <a:effectLst/>
                        <a:latin typeface="SimHei" charset="-122"/>
                        <a:ea typeface="SimHei" charset="-122"/>
                        <a:cs typeface="SimHei" charset="-122"/>
                        <a:sym typeface="Arial" panose="020B0604020202020204" pitchFamily="34" charset="0"/>
                      </a:endParaRPr>
                    </a:p>
                  </a:txBody>
                  <a:tcPr marL="63189" marR="63189" marT="31594" marB="31594"/>
                </a:tc>
                <a:extLst>
                  <a:ext uri="{0D108BD9-81ED-4DB2-BD59-A6C34878D82A}">
                    <a16:rowId xmlns:a16="http://schemas.microsoft.com/office/drawing/2014/main" val="340116278"/>
                  </a:ext>
                </a:extLst>
              </a:tr>
            </a:tbl>
          </a:graphicData>
        </a:graphic>
      </p:graphicFrame>
      <p:sp>
        <p:nvSpPr>
          <p:cNvPr id="4" name="标题 4"/>
          <p:cNvSpPr txBox="1">
            <a:spLocks/>
          </p:cNvSpPr>
          <p:nvPr/>
        </p:nvSpPr>
        <p:spPr>
          <a:xfrm>
            <a:off x="976892" y="84843"/>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dirty="0">
                <a:solidFill>
                  <a:schemeClr val="tx1">
                    <a:lumMod val="75000"/>
                    <a:lumOff val="25000"/>
                  </a:schemeClr>
                </a:solidFill>
                <a:latin typeface="SimHei" charset="-122"/>
                <a:ea typeface="SimHei" charset="-122"/>
                <a:cs typeface="SimHei" charset="-122"/>
              </a:rPr>
              <a:t>三大学习理论</a:t>
            </a:r>
            <a:br>
              <a:rPr lang="zh-CN" altLang="en-US" sz="2400" dirty="0">
                <a:solidFill>
                  <a:schemeClr val="tx1">
                    <a:lumMod val="75000"/>
                    <a:lumOff val="25000"/>
                  </a:schemeClr>
                </a:solidFill>
                <a:latin typeface="SimHei" charset="-122"/>
                <a:ea typeface="SimHei" charset="-122"/>
                <a:cs typeface="SimHei" charset="-122"/>
              </a:rPr>
            </a:br>
            <a:endParaRPr lang="zh-CN" altLang="en-US" sz="2400" dirty="0">
              <a:solidFill>
                <a:schemeClr val="tx1">
                  <a:lumMod val="75000"/>
                  <a:lumOff val="25000"/>
                </a:schemeClr>
              </a:solidFill>
              <a:latin typeface="SimHei" charset="-122"/>
              <a:ea typeface="SimHei" charset="-122"/>
              <a:cs typeface="SimHei" charset="-122"/>
            </a:endParaRPr>
          </a:p>
        </p:txBody>
      </p:sp>
    </p:spTree>
    <p:extLst>
      <p:ext uri="{BB962C8B-B14F-4D97-AF65-F5344CB8AC3E}">
        <p14:creationId xmlns:p14="http://schemas.microsoft.com/office/powerpoint/2010/main" val="959657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F6CFA6C-DC86-4B54-A442-16B9C2B6B5B4}"/>
              </a:ext>
            </a:extLst>
          </p:cNvPr>
          <p:cNvPicPr>
            <a:picLocks noChangeAspect="1"/>
          </p:cNvPicPr>
          <p:nvPr/>
        </p:nvPicPr>
        <p:blipFill>
          <a:blip r:embed="rId2"/>
          <a:stretch>
            <a:fillRect/>
          </a:stretch>
        </p:blipFill>
        <p:spPr>
          <a:xfrm>
            <a:off x="1286934" y="833396"/>
            <a:ext cx="6570134" cy="3702414"/>
          </a:xfrm>
          <a:prstGeom prst="rect">
            <a:avLst/>
          </a:prstGeom>
        </p:spPr>
      </p:pic>
      <p:sp>
        <p:nvSpPr>
          <p:cNvPr id="5" name="标题 4"/>
          <p:cNvSpPr txBox="1">
            <a:spLocks/>
          </p:cNvSpPr>
          <p:nvPr/>
        </p:nvSpPr>
        <p:spPr>
          <a:xfrm>
            <a:off x="976892" y="84843"/>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dirty="0">
                <a:solidFill>
                  <a:schemeClr val="tx1">
                    <a:lumMod val="75000"/>
                    <a:lumOff val="25000"/>
                  </a:schemeClr>
                </a:solidFill>
                <a:latin typeface="SimHei" charset="-122"/>
                <a:ea typeface="SimHei" charset="-122"/>
                <a:cs typeface="SimHei" charset="-122"/>
              </a:rPr>
              <a:t>学习金字塔</a:t>
            </a:r>
            <a:br>
              <a:rPr lang="zh-CN" altLang="en-US" sz="2400" dirty="0">
                <a:solidFill>
                  <a:schemeClr val="bg1"/>
                </a:solidFill>
                <a:latin typeface="SimHei" charset="-122"/>
                <a:ea typeface="SimHei" charset="-122"/>
                <a:cs typeface="SimHei" charset="-122"/>
              </a:rPr>
            </a:br>
            <a:endParaRPr lang="zh-CN" altLang="en-US" sz="2400" dirty="0"/>
          </a:p>
        </p:txBody>
      </p:sp>
    </p:spTree>
    <p:extLst>
      <p:ext uri="{BB962C8B-B14F-4D97-AF65-F5344CB8AC3E}">
        <p14:creationId xmlns:p14="http://schemas.microsoft.com/office/powerpoint/2010/main" val="904617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1C2AE025-BBBA-42FA-9662-2E1D233F799D}"/>
              </a:ext>
            </a:extLst>
          </p:cNvPr>
          <p:cNvSpPr>
            <a:spLocks noGrp="1"/>
          </p:cNvSpPr>
          <p:nvPr>
            <p:ph idx="4294967295"/>
          </p:nvPr>
        </p:nvSpPr>
        <p:spPr>
          <a:xfrm>
            <a:off x="1314989" y="947250"/>
            <a:ext cx="6536985" cy="1468572"/>
          </a:xfrm>
        </p:spPr>
        <p:txBody>
          <a:bodyPr/>
          <a:lstStyle/>
          <a:p>
            <a:pPr defTabSz="685800">
              <a:lnSpc>
                <a:spcPct val="150000"/>
              </a:lnSpc>
              <a:buSzPct val="110000"/>
              <a:buFont typeface="Wingdings" panose="05000000000000000000" pitchFamily="2" charset="2"/>
              <a:buChar char="l"/>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诊断性评价：</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通过前测检查学生的预习情况</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defTabSz="685800">
              <a:lnSpc>
                <a:spcPct val="150000"/>
              </a:lnSpc>
              <a:buSzPct val="110000"/>
              <a:buFont typeface="Wingdings" panose="05000000000000000000" pitchFamily="2" charset="2"/>
              <a:buChar char="l"/>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形成性评价：</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学生参与、课堂表现等过程性表现的评价</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defTabSz="685800">
              <a:lnSpc>
                <a:spcPct val="150000"/>
              </a:lnSpc>
              <a:buSzPct val="110000"/>
              <a:buFont typeface="Wingdings" panose="05000000000000000000" pitchFamily="2" charset="2"/>
              <a:buChar char="l"/>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总结性评价：</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期中、期末的考试成绩</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a:buFont typeface="Wingdings" panose="05000000000000000000" pitchFamily="2" charset="2"/>
              <a:buChar char="l"/>
            </a:pP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9AB56D2-55AB-41A9-BDDF-D8C8BA7FF213}"/>
              </a:ext>
            </a:extLst>
          </p:cNvPr>
          <p:cNvSpPr/>
          <p:nvPr/>
        </p:nvSpPr>
        <p:spPr>
          <a:xfrm>
            <a:off x="1314989" y="3093156"/>
            <a:ext cx="1672983" cy="791238"/>
          </a:xfrm>
          <a:prstGeom prst="rect">
            <a:avLst/>
          </a:prstGeom>
          <a:solidFill>
            <a:srgbClr val="41C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课前预习和测试</a:t>
            </a:r>
            <a:endParaRPr lang="en-US" altLang="zh-CN" sz="1400" dirty="0">
              <a:solidFill>
                <a:schemeClr val="bg1"/>
              </a:solidFill>
              <a:latin typeface="微软雅黑" panose="020B0503020204020204" pitchFamily="34" charset="-122"/>
              <a:ea typeface="微软雅黑" panose="020B0503020204020204" pitchFamily="34" charset="-122"/>
              <a:cs typeface="SimHei"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（诊断性评价）</a:t>
            </a:r>
          </a:p>
        </p:txBody>
      </p:sp>
      <p:sp>
        <p:nvSpPr>
          <p:cNvPr id="9" name="矩形 8">
            <a:extLst>
              <a:ext uri="{FF2B5EF4-FFF2-40B4-BE49-F238E27FC236}">
                <a16:creationId xmlns:a16="http://schemas.microsoft.com/office/drawing/2014/main" id="{FFB5C2FE-C046-40A0-97D2-5C643F6ADA47}"/>
              </a:ext>
            </a:extLst>
          </p:cNvPr>
          <p:cNvSpPr/>
          <p:nvPr/>
        </p:nvSpPr>
        <p:spPr>
          <a:xfrm>
            <a:off x="3712265" y="3093156"/>
            <a:ext cx="1672983" cy="791238"/>
          </a:xfrm>
          <a:prstGeom prst="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课堂表现数据</a:t>
            </a:r>
            <a:endParaRPr lang="en-US" altLang="zh-CN" sz="1400" dirty="0">
              <a:solidFill>
                <a:schemeClr val="bg1"/>
              </a:solidFill>
              <a:latin typeface="微软雅黑" panose="020B0503020204020204" pitchFamily="34" charset="-122"/>
              <a:ea typeface="微软雅黑" panose="020B0503020204020204" pitchFamily="34" charset="-122"/>
              <a:cs typeface="SimHei"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（形成性评价）</a:t>
            </a:r>
          </a:p>
        </p:txBody>
      </p:sp>
      <p:sp>
        <p:nvSpPr>
          <p:cNvPr id="10" name="矩形 9">
            <a:extLst>
              <a:ext uri="{FF2B5EF4-FFF2-40B4-BE49-F238E27FC236}">
                <a16:creationId xmlns:a16="http://schemas.microsoft.com/office/drawing/2014/main" id="{4F6D904A-794E-4C2F-83DB-EF7AC28BB218}"/>
              </a:ext>
            </a:extLst>
          </p:cNvPr>
          <p:cNvSpPr/>
          <p:nvPr/>
        </p:nvSpPr>
        <p:spPr>
          <a:xfrm>
            <a:off x="6178990" y="3093154"/>
            <a:ext cx="1672983" cy="7912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考试成绩</a:t>
            </a:r>
            <a:endParaRPr lang="en-US" altLang="zh-CN" sz="1400" dirty="0">
              <a:solidFill>
                <a:schemeClr val="bg1"/>
              </a:solidFill>
              <a:latin typeface="微软雅黑" panose="020B0503020204020204" pitchFamily="34" charset="-122"/>
              <a:ea typeface="微软雅黑" panose="020B0503020204020204" pitchFamily="34" charset="-122"/>
              <a:cs typeface="SimHei"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（总结性评价）</a:t>
            </a:r>
          </a:p>
        </p:txBody>
      </p:sp>
      <p:cxnSp>
        <p:nvCxnSpPr>
          <p:cNvPr id="11" name="直接箭头连接符 16">
            <a:extLst>
              <a:ext uri="{FF2B5EF4-FFF2-40B4-BE49-F238E27FC236}">
                <a16:creationId xmlns:a16="http://schemas.microsoft.com/office/drawing/2014/main" id="{C3EDC210-0D50-40F9-B187-1751CF5E4338}"/>
              </a:ext>
            </a:extLst>
          </p:cNvPr>
          <p:cNvCxnSpPr>
            <a:cxnSpLocks/>
          </p:cNvCxnSpPr>
          <p:nvPr/>
        </p:nvCxnSpPr>
        <p:spPr>
          <a:xfrm>
            <a:off x="3167091" y="3529303"/>
            <a:ext cx="371613"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8">
            <a:extLst>
              <a:ext uri="{FF2B5EF4-FFF2-40B4-BE49-F238E27FC236}">
                <a16:creationId xmlns:a16="http://schemas.microsoft.com/office/drawing/2014/main" id="{1D1A54F6-4683-4813-8CC8-17A3AFA130D6}"/>
              </a:ext>
            </a:extLst>
          </p:cNvPr>
          <p:cNvCxnSpPr>
            <a:cxnSpLocks/>
          </p:cNvCxnSpPr>
          <p:nvPr/>
        </p:nvCxnSpPr>
        <p:spPr>
          <a:xfrm>
            <a:off x="5599083" y="3529303"/>
            <a:ext cx="366071" cy="3077"/>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标题 4"/>
          <p:cNvSpPr txBox="1">
            <a:spLocks/>
          </p:cNvSpPr>
          <p:nvPr/>
        </p:nvSpPr>
        <p:spPr>
          <a:xfrm>
            <a:off x="428252" y="96751"/>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布鲁姆的教学评价理论</a:t>
            </a:r>
            <a:br>
              <a:rPr lang="zh-CN" altLang="en-US" sz="2400" b="0" dirty="0">
                <a:solidFill>
                  <a:schemeClr val="bg1"/>
                </a:solidFill>
                <a:cs typeface="SimHei" charset="-122"/>
              </a:rPr>
            </a:br>
            <a:endParaRPr lang="zh-CN" altLang="en-US" sz="2400" b="0" dirty="0"/>
          </a:p>
        </p:txBody>
      </p:sp>
      <p:sp>
        <p:nvSpPr>
          <p:cNvPr id="21" name="矩形 20"/>
          <p:cNvSpPr/>
          <p:nvPr/>
        </p:nvSpPr>
        <p:spPr>
          <a:xfrm>
            <a:off x="1319808" y="2415822"/>
            <a:ext cx="4314001" cy="307777"/>
          </a:xfrm>
          <a:prstGeom prst="rect">
            <a:avLst/>
          </a:prstGeom>
        </p:spPr>
        <p:txBody>
          <a:bodyPr wrap="none">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三种评价方式中，强调形成性评价的预测和导向作用</a:t>
            </a:r>
          </a:p>
        </p:txBody>
      </p:sp>
    </p:spTree>
    <p:extLst>
      <p:ext uri="{BB962C8B-B14F-4D97-AF65-F5344CB8AC3E}">
        <p14:creationId xmlns:p14="http://schemas.microsoft.com/office/powerpoint/2010/main" val="1045423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03F9BD2-2354-414A-92D1-737D80D37DD1}"/>
              </a:ext>
            </a:extLst>
          </p:cNvPr>
          <p:cNvSpPr/>
          <p:nvPr/>
        </p:nvSpPr>
        <p:spPr>
          <a:xfrm>
            <a:off x="976892" y="1377460"/>
            <a:ext cx="3577018" cy="585156"/>
          </a:xfrm>
          <a:prstGeom prst="rect">
            <a:avLst/>
          </a:prstGeom>
          <a:solidFill>
            <a:srgbClr val="30ADAA"/>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34355F1-016D-440F-B2D8-EA2BA32E60A4}"/>
              </a:ext>
            </a:extLst>
          </p:cNvPr>
          <p:cNvSpPr/>
          <p:nvPr/>
        </p:nvSpPr>
        <p:spPr>
          <a:xfrm>
            <a:off x="4708158" y="1377458"/>
            <a:ext cx="3578577" cy="585157"/>
          </a:xfrm>
          <a:prstGeom prst="rect">
            <a:avLst/>
          </a:prstGeom>
          <a:solidFill>
            <a:srgbClr val="00B0F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13"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B61B364-2AC4-4A74-8875-0F87C146B3DB}"/>
              </a:ext>
            </a:extLst>
          </p:cNvPr>
          <p:cNvSpPr txBox="1"/>
          <p:nvPr/>
        </p:nvSpPr>
        <p:spPr>
          <a:xfrm>
            <a:off x="1709879" y="1520293"/>
            <a:ext cx="2111043"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传统的教学模式</a:t>
            </a:r>
          </a:p>
        </p:txBody>
      </p:sp>
      <p:sp>
        <p:nvSpPr>
          <p:cNvPr id="11" name="文本框 10">
            <a:extLst>
              <a:ext uri="{FF2B5EF4-FFF2-40B4-BE49-F238E27FC236}">
                <a16:creationId xmlns:a16="http://schemas.microsoft.com/office/drawing/2014/main" id="{4A388C7E-3C1E-425E-9838-CE75F9B6DFFC}"/>
              </a:ext>
            </a:extLst>
          </p:cNvPr>
          <p:cNvSpPr txBox="1"/>
          <p:nvPr/>
        </p:nvSpPr>
        <p:spPr>
          <a:xfrm>
            <a:off x="5678979" y="1520293"/>
            <a:ext cx="1636933"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新的教学模式</a:t>
            </a:r>
          </a:p>
        </p:txBody>
      </p:sp>
      <p:sp>
        <p:nvSpPr>
          <p:cNvPr id="12" name="矩形 11">
            <a:extLst>
              <a:ext uri="{FF2B5EF4-FFF2-40B4-BE49-F238E27FC236}">
                <a16:creationId xmlns:a16="http://schemas.microsoft.com/office/drawing/2014/main" id="{239407A8-DED0-48CF-A05C-004BE4663CDD}"/>
              </a:ext>
            </a:extLst>
          </p:cNvPr>
          <p:cNvSpPr/>
          <p:nvPr/>
        </p:nvSpPr>
        <p:spPr>
          <a:xfrm>
            <a:off x="976892" y="2335470"/>
            <a:ext cx="3519816" cy="1175706"/>
          </a:xfrm>
          <a:prstGeom prst="rect">
            <a:avLst/>
          </a:prstGeom>
        </p:spPr>
        <p:txBody>
          <a:bodyPr wrap="square">
            <a:spAutoFit/>
          </a:bodyPr>
          <a:lstStyle/>
          <a:p>
            <a:pPr marL="285750" indent="-285750">
              <a:lnSpc>
                <a:spcPct val="120000"/>
              </a:lnSpc>
              <a:spcAft>
                <a:spcPts val="1200"/>
              </a:spcAft>
              <a:buSzPct val="110000"/>
              <a:buFont typeface="Wingdings" panose="05000000000000000000" pitchFamily="2" charset="2"/>
              <a:buChar char="l"/>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以老师、书本为中心</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marL="285750" indent="-285750">
              <a:lnSpc>
                <a:spcPct val="120000"/>
              </a:lnSpc>
              <a:spcAft>
                <a:spcPts val="1200"/>
              </a:spcAft>
              <a:buSzPct val="110000"/>
              <a:buFont typeface="Wingdings" panose="05000000000000000000" pitchFamily="2" charset="2"/>
              <a:buChar char="l"/>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老师单向灌输，学生被动接受</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marL="285750" indent="-285750">
              <a:lnSpc>
                <a:spcPct val="120000"/>
              </a:lnSpc>
              <a:spcAft>
                <a:spcPts val="1200"/>
              </a:spcAft>
              <a:buSzPct val="110000"/>
              <a:buFont typeface="Wingdings" panose="05000000000000000000" pitchFamily="2" charset="2"/>
              <a:buChar char="l"/>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学生学习的主动性被忽视</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
        <p:nvSpPr>
          <p:cNvPr id="17" name="标题 4"/>
          <p:cNvSpPr txBox="1">
            <a:spLocks/>
          </p:cNvSpPr>
          <p:nvPr/>
        </p:nvSpPr>
        <p:spPr>
          <a:xfrm>
            <a:off x="459476" y="107145"/>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教学模式转变</a:t>
            </a:r>
            <a:br>
              <a:rPr lang="zh-CN" altLang="en-US" sz="2400" b="0" dirty="0">
                <a:solidFill>
                  <a:schemeClr val="bg1"/>
                </a:solidFill>
                <a:cs typeface="SimHei" charset="-122"/>
              </a:rPr>
            </a:br>
            <a:endParaRPr lang="zh-CN" altLang="en-US" sz="2400" b="0" dirty="0"/>
          </a:p>
        </p:txBody>
      </p:sp>
      <p:sp>
        <p:nvSpPr>
          <p:cNvPr id="2" name="矩形 1"/>
          <p:cNvSpPr/>
          <p:nvPr/>
        </p:nvSpPr>
        <p:spPr>
          <a:xfrm>
            <a:off x="4708158" y="2312163"/>
            <a:ext cx="3578577" cy="1588127"/>
          </a:xfrm>
          <a:prstGeom prst="rect">
            <a:avLst/>
          </a:prstGeom>
        </p:spPr>
        <p:txBody>
          <a:bodyPr wrap="square">
            <a:spAutoFit/>
          </a:bodyPr>
          <a:lstStyle/>
          <a:p>
            <a:pPr marL="285750" indent="-285750">
              <a:lnSpc>
                <a:spcPct val="120000"/>
              </a:lnSpc>
              <a:spcAft>
                <a:spcPts val="1200"/>
              </a:spcAft>
              <a:buSzPct val="110000"/>
              <a:buFont typeface="Wingdings" panose="05000000000000000000" pitchFamily="2" charset="2"/>
              <a:buChar char="l"/>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以课堂活动、以学生思维为中心</a:t>
            </a:r>
          </a:p>
          <a:p>
            <a:pPr marL="285750" indent="-285750">
              <a:lnSpc>
                <a:spcPct val="120000"/>
              </a:lnSpc>
              <a:spcAft>
                <a:spcPts val="1200"/>
              </a:spcAft>
              <a:buSzPct val="110000"/>
              <a:buFont typeface="Wingdings" panose="05000000000000000000" pitchFamily="2" charset="2"/>
              <a:buChar char="l"/>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关注学生如何学</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marL="285750" indent="-285750">
              <a:lnSpc>
                <a:spcPct val="120000"/>
              </a:lnSpc>
              <a:spcAft>
                <a:spcPts val="1200"/>
              </a:spcAft>
              <a:buSzPct val="110000"/>
              <a:buFont typeface="Wingdings" panose="05000000000000000000" pitchFamily="2" charset="2"/>
              <a:buChar char="l"/>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学生是独立的“人”，注重人的主体性</a:t>
            </a:r>
          </a:p>
          <a:p>
            <a:pPr marL="285750" indent="-285750">
              <a:lnSpc>
                <a:spcPct val="120000"/>
              </a:lnSpc>
              <a:spcAft>
                <a:spcPts val="1200"/>
              </a:spcAft>
              <a:buSzPct val="110000"/>
              <a:buFont typeface="Wingdings" panose="05000000000000000000" pitchFamily="2" charset="2"/>
              <a:buChar char="l"/>
              <a:defRPr/>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Tree>
    <p:extLst>
      <p:ext uri="{BB962C8B-B14F-4D97-AF65-F5344CB8AC3E}">
        <p14:creationId xmlns:p14="http://schemas.microsoft.com/office/powerpoint/2010/main" val="140904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E7F0E69-8E12-4222-AEF0-88A5BAD2ECA5}"/>
              </a:ext>
            </a:extLst>
          </p:cNvPr>
          <p:cNvSpPr/>
          <p:nvPr/>
        </p:nvSpPr>
        <p:spPr>
          <a:xfrm>
            <a:off x="6580196" y="1883873"/>
            <a:ext cx="1490133" cy="575734"/>
          </a:xfrm>
          <a:prstGeom prst="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SimHei" charset="-122"/>
                <a:ea typeface="SimHei" charset="-122"/>
                <a:cs typeface="SimHei" charset="-122"/>
              </a:rPr>
              <a:t>混合式学习</a:t>
            </a:r>
          </a:p>
        </p:txBody>
      </p:sp>
      <p:sp>
        <p:nvSpPr>
          <p:cNvPr id="5" name="矩形 4">
            <a:extLst>
              <a:ext uri="{FF2B5EF4-FFF2-40B4-BE49-F238E27FC236}">
                <a16:creationId xmlns:a16="http://schemas.microsoft.com/office/drawing/2014/main" id="{B6959712-211D-4D01-AE2A-55FE3EF83939}"/>
              </a:ext>
            </a:extLst>
          </p:cNvPr>
          <p:cNvSpPr/>
          <p:nvPr/>
        </p:nvSpPr>
        <p:spPr>
          <a:xfrm>
            <a:off x="1119197" y="1883873"/>
            <a:ext cx="1490133" cy="575734"/>
          </a:xfrm>
          <a:prstGeom prst="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SimHei" charset="-122"/>
                <a:ea typeface="SimHei" charset="-122"/>
                <a:cs typeface="SimHei" charset="-122"/>
              </a:rPr>
              <a:t>TBL</a:t>
            </a:r>
            <a:endParaRPr lang="zh-CN" altLang="en-US" sz="1400" dirty="0">
              <a:solidFill>
                <a:schemeClr val="bg1"/>
              </a:solidFill>
              <a:latin typeface="SimHei" charset="-122"/>
              <a:ea typeface="SimHei" charset="-122"/>
              <a:cs typeface="SimHei" charset="-122"/>
            </a:endParaRPr>
          </a:p>
        </p:txBody>
      </p:sp>
      <p:sp>
        <p:nvSpPr>
          <p:cNvPr id="6" name="矩形 5">
            <a:extLst>
              <a:ext uri="{FF2B5EF4-FFF2-40B4-BE49-F238E27FC236}">
                <a16:creationId xmlns:a16="http://schemas.microsoft.com/office/drawing/2014/main" id="{2309BB18-DA94-4F43-8D3B-FCC99D250BF9}"/>
              </a:ext>
            </a:extLst>
          </p:cNvPr>
          <p:cNvSpPr/>
          <p:nvPr/>
        </p:nvSpPr>
        <p:spPr>
          <a:xfrm>
            <a:off x="2939531" y="1883873"/>
            <a:ext cx="1490133" cy="575734"/>
          </a:xfrm>
          <a:prstGeom prst="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SimHei" charset="-122"/>
                <a:ea typeface="SimHei" charset="-122"/>
                <a:cs typeface="SimHei" charset="-122"/>
              </a:rPr>
              <a:t>PBL</a:t>
            </a:r>
            <a:endParaRPr lang="zh-CN" altLang="en-US" sz="1400" dirty="0">
              <a:solidFill>
                <a:schemeClr val="bg1"/>
              </a:solidFill>
              <a:latin typeface="SimHei" charset="-122"/>
              <a:ea typeface="SimHei" charset="-122"/>
              <a:cs typeface="SimHei" charset="-122"/>
            </a:endParaRPr>
          </a:p>
        </p:txBody>
      </p:sp>
      <p:sp>
        <p:nvSpPr>
          <p:cNvPr id="7" name="矩形 6">
            <a:extLst>
              <a:ext uri="{FF2B5EF4-FFF2-40B4-BE49-F238E27FC236}">
                <a16:creationId xmlns:a16="http://schemas.microsoft.com/office/drawing/2014/main" id="{1E219B8D-909A-42A0-BBB7-9FBCD451F403}"/>
              </a:ext>
            </a:extLst>
          </p:cNvPr>
          <p:cNvSpPr/>
          <p:nvPr/>
        </p:nvSpPr>
        <p:spPr>
          <a:xfrm>
            <a:off x="4759864" y="1883873"/>
            <a:ext cx="1490133" cy="575734"/>
          </a:xfrm>
          <a:prstGeom prst="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SimHei" charset="-122"/>
                <a:ea typeface="SimHei" charset="-122"/>
                <a:cs typeface="SimHei" charset="-122"/>
              </a:rPr>
              <a:t>PI </a:t>
            </a:r>
            <a:r>
              <a:rPr lang="zh-CN" altLang="en-US" sz="1400" dirty="0">
                <a:solidFill>
                  <a:schemeClr val="bg1"/>
                </a:solidFill>
                <a:latin typeface="SimHei" charset="-122"/>
                <a:ea typeface="SimHei" charset="-122"/>
                <a:cs typeface="SimHei" charset="-122"/>
              </a:rPr>
              <a:t>教学法</a:t>
            </a:r>
          </a:p>
        </p:txBody>
      </p:sp>
      <p:sp>
        <p:nvSpPr>
          <p:cNvPr id="8" name="矩形 7">
            <a:extLst>
              <a:ext uri="{FF2B5EF4-FFF2-40B4-BE49-F238E27FC236}">
                <a16:creationId xmlns:a16="http://schemas.microsoft.com/office/drawing/2014/main" id="{8D4D3D56-E9F3-4B4A-9041-150E54C0D3C4}"/>
              </a:ext>
            </a:extLst>
          </p:cNvPr>
          <p:cNvSpPr/>
          <p:nvPr/>
        </p:nvSpPr>
        <p:spPr>
          <a:xfrm>
            <a:off x="1119198" y="2651677"/>
            <a:ext cx="1490133" cy="575734"/>
          </a:xfrm>
          <a:prstGeom prst="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SimHei" charset="-122"/>
                <a:ea typeface="SimHei" charset="-122"/>
                <a:cs typeface="SimHei" charset="-122"/>
              </a:rPr>
              <a:t>翻转课堂</a:t>
            </a:r>
          </a:p>
        </p:txBody>
      </p:sp>
      <p:sp>
        <p:nvSpPr>
          <p:cNvPr id="9" name="矩形 8">
            <a:extLst>
              <a:ext uri="{FF2B5EF4-FFF2-40B4-BE49-F238E27FC236}">
                <a16:creationId xmlns:a16="http://schemas.microsoft.com/office/drawing/2014/main" id="{D8E20F90-B2B0-4004-8D74-3C367D554EE0}"/>
              </a:ext>
            </a:extLst>
          </p:cNvPr>
          <p:cNvSpPr/>
          <p:nvPr/>
        </p:nvSpPr>
        <p:spPr>
          <a:xfrm>
            <a:off x="2939531" y="2651675"/>
            <a:ext cx="1490133" cy="575734"/>
          </a:xfrm>
          <a:prstGeom prst="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SimHei" charset="-122"/>
                <a:ea typeface="SimHei" charset="-122"/>
                <a:cs typeface="SimHei" charset="-122"/>
              </a:rPr>
              <a:t>泛在式学习</a:t>
            </a:r>
          </a:p>
        </p:txBody>
      </p:sp>
      <p:sp>
        <p:nvSpPr>
          <p:cNvPr id="10" name="矩形 9">
            <a:extLst>
              <a:ext uri="{FF2B5EF4-FFF2-40B4-BE49-F238E27FC236}">
                <a16:creationId xmlns:a16="http://schemas.microsoft.com/office/drawing/2014/main" id="{5F32881C-CBF4-4A0F-AD67-8775474A5F8E}"/>
              </a:ext>
            </a:extLst>
          </p:cNvPr>
          <p:cNvSpPr/>
          <p:nvPr/>
        </p:nvSpPr>
        <p:spPr>
          <a:xfrm>
            <a:off x="4759864" y="2651677"/>
            <a:ext cx="1490133" cy="575734"/>
          </a:xfrm>
          <a:prstGeom prst="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SimHei" charset="-122"/>
                <a:ea typeface="SimHei" charset="-122"/>
                <a:cs typeface="SimHei" charset="-122"/>
              </a:rPr>
              <a:t>MOOC</a:t>
            </a:r>
            <a:endParaRPr lang="zh-CN" altLang="en-US" sz="1400" dirty="0">
              <a:solidFill>
                <a:schemeClr val="bg1"/>
              </a:solidFill>
              <a:latin typeface="SimHei" charset="-122"/>
              <a:ea typeface="SimHei" charset="-122"/>
              <a:cs typeface="SimHei" charset="-122"/>
            </a:endParaRPr>
          </a:p>
        </p:txBody>
      </p:sp>
      <p:sp>
        <p:nvSpPr>
          <p:cNvPr id="11" name="矩形 10">
            <a:extLst>
              <a:ext uri="{FF2B5EF4-FFF2-40B4-BE49-F238E27FC236}">
                <a16:creationId xmlns:a16="http://schemas.microsoft.com/office/drawing/2014/main" id="{FBB27BB1-47A4-4812-9B81-1D87871677A6}"/>
              </a:ext>
            </a:extLst>
          </p:cNvPr>
          <p:cNvSpPr/>
          <p:nvPr/>
        </p:nvSpPr>
        <p:spPr>
          <a:xfrm>
            <a:off x="6580197" y="2651675"/>
            <a:ext cx="1490133" cy="575734"/>
          </a:xfrm>
          <a:prstGeom prst="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SimHei" charset="-122"/>
                <a:ea typeface="SimHei" charset="-122"/>
                <a:cs typeface="SimHei" charset="-122"/>
              </a:rPr>
              <a:t>SPOC</a:t>
            </a:r>
            <a:endParaRPr lang="zh-CN" altLang="en-US" sz="1400" dirty="0">
              <a:solidFill>
                <a:schemeClr val="bg1"/>
              </a:solidFill>
              <a:latin typeface="SimHei" charset="-122"/>
              <a:ea typeface="SimHei" charset="-122"/>
              <a:cs typeface="SimHei" charset="-122"/>
            </a:endParaRPr>
          </a:p>
        </p:txBody>
      </p:sp>
      <p:sp>
        <p:nvSpPr>
          <p:cNvPr id="12" name="标题 4"/>
          <p:cNvSpPr txBox="1">
            <a:spLocks/>
          </p:cNvSpPr>
          <p:nvPr/>
        </p:nvSpPr>
        <p:spPr>
          <a:xfrm>
            <a:off x="976892" y="84843"/>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dirty="0">
                <a:solidFill>
                  <a:schemeClr val="tx1">
                    <a:lumMod val="75000"/>
                    <a:lumOff val="25000"/>
                  </a:schemeClr>
                </a:solidFill>
                <a:latin typeface="SimHei" charset="-122"/>
                <a:ea typeface="SimHei" charset="-122"/>
                <a:cs typeface="SimHei" charset="-122"/>
              </a:rPr>
              <a:t>我们经常听到的教学模式</a:t>
            </a:r>
            <a:br>
              <a:rPr lang="zh-CN" altLang="en-US" sz="2400" dirty="0">
                <a:solidFill>
                  <a:schemeClr val="bg1"/>
                </a:solidFill>
                <a:latin typeface="SimHei" charset="-122"/>
                <a:ea typeface="SimHei" charset="-122"/>
                <a:cs typeface="SimHei" charset="-122"/>
              </a:rPr>
            </a:br>
            <a:endParaRPr lang="zh-CN" altLang="en-US" sz="2400" dirty="0"/>
          </a:p>
        </p:txBody>
      </p:sp>
    </p:spTree>
    <p:extLst>
      <p:ext uri="{BB962C8B-B14F-4D97-AF65-F5344CB8AC3E}">
        <p14:creationId xmlns:p14="http://schemas.microsoft.com/office/powerpoint/2010/main" val="561690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00989" y="696668"/>
            <a:ext cx="7886700" cy="253604"/>
          </a:xfrm>
          <a:prstGeom prst="rect">
            <a:avLst/>
          </a:prstGeom>
        </p:spPr>
        <p:txBody>
          <a:bodyPr>
            <a:noAutofit/>
          </a:bodyPr>
          <a:lstStyle/>
          <a:p>
            <a:pPr marL="0" indent="0">
              <a:buNone/>
            </a:pPr>
            <a:r>
              <a:rPr lang="zh-CN" altLang="en-US" sz="1400" dirty="0">
                <a:solidFill>
                  <a:srgbClr val="C0504D"/>
                </a:solidFill>
                <a:latin typeface="微软雅黑" panose="020B0503020204020204" pitchFamily="34" charset="-122"/>
                <a:ea typeface="微软雅黑" panose="020B0503020204020204" pitchFamily="34" charset="-122"/>
                <a:cs typeface="SimHei" charset="-122"/>
              </a:rPr>
              <a:t>教师讲授与学生讨论相结合</a:t>
            </a:r>
          </a:p>
        </p:txBody>
      </p:sp>
      <p:sp>
        <p:nvSpPr>
          <p:cNvPr id="29" name="矩形 28">
            <a:extLst>
              <a:ext uri="{FF2B5EF4-FFF2-40B4-BE49-F238E27FC236}">
                <a16:creationId xmlns:a16="http://schemas.microsoft.com/office/drawing/2014/main" id="{8C6E03E0-E45E-4897-94D7-9073CC770A2D}"/>
              </a:ext>
            </a:extLst>
          </p:cNvPr>
          <p:cNvSpPr/>
          <p:nvPr/>
        </p:nvSpPr>
        <p:spPr>
          <a:xfrm>
            <a:off x="706760" y="3464690"/>
            <a:ext cx="1138918" cy="355139"/>
          </a:xfrm>
          <a:prstGeom prst="rect">
            <a:avLst/>
          </a:prstGeom>
          <a:solidFill>
            <a:srgbClr val="E6B9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知识讲解</a:t>
            </a:r>
          </a:p>
        </p:txBody>
      </p:sp>
      <p:sp>
        <p:nvSpPr>
          <p:cNvPr id="30" name="矩形 29">
            <a:extLst>
              <a:ext uri="{FF2B5EF4-FFF2-40B4-BE49-F238E27FC236}">
                <a16:creationId xmlns:a16="http://schemas.microsoft.com/office/drawing/2014/main" id="{94E296B9-B975-49D1-AF6C-23AA5B47F757}"/>
              </a:ext>
            </a:extLst>
          </p:cNvPr>
          <p:cNvSpPr/>
          <p:nvPr/>
        </p:nvSpPr>
        <p:spPr>
          <a:xfrm>
            <a:off x="2366151" y="3464690"/>
            <a:ext cx="1138918" cy="355139"/>
          </a:xfrm>
          <a:prstGeom prst="rect">
            <a:avLst/>
          </a:prstGeom>
          <a:solidFill>
            <a:srgbClr val="D99694">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任务说明</a:t>
            </a:r>
          </a:p>
        </p:txBody>
      </p:sp>
      <p:sp>
        <p:nvSpPr>
          <p:cNvPr id="31" name="矩形 30">
            <a:extLst>
              <a:ext uri="{FF2B5EF4-FFF2-40B4-BE49-F238E27FC236}">
                <a16:creationId xmlns:a16="http://schemas.microsoft.com/office/drawing/2014/main" id="{B56C9FAB-5A0E-4202-8BAD-0A7A66827895}"/>
              </a:ext>
            </a:extLst>
          </p:cNvPr>
          <p:cNvSpPr/>
          <p:nvPr/>
        </p:nvSpPr>
        <p:spPr>
          <a:xfrm>
            <a:off x="4025542" y="3464690"/>
            <a:ext cx="1138918" cy="35513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小组讨论</a:t>
            </a:r>
          </a:p>
        </p:txBody>
      </p:sp>
      <p:sp>
        <p:nvSpPr>
          <p:cNvPr id="32" name="矩形 31">
            <a:extLst>
              <a:ext uri="{FF2B5EF4-FFF2-40B4-BE49-F238E27FC236}">
                <a16:creationId xmlns:a16="http://schemas.microsoft.com/office/drawing/2014/main" id="{DE9C51C5-A7D5-461A-831C-8F437A0C4B5C}"/>
              </a:ext>
            </a:extLst>
          </p:cNvPr>
          <p:cNvSpPr/>
          <p:nvPr/>
        </p:nvSpPr>
        <p:spPr>
          <a:xfrm>
            <a:off x="5684932" y="3464690"/>
            <a:ext cx="1138918" cy="355138"/>
          </a:xfrm>
          <a:prstGeom prst="rect">
            <a:avLst/>
          </a:prstGeom>
          <a:solidFill>
            <a:srgbClr val="C0504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成果展示</a:t>
            </a:r>
          </a:p>
        </p:txBody>
      </p:sp>
      <p:sp>
        <p:nvSpPr>
          <p:cNvPr id="33" name="矩形 32">
            <a:extLst>
              <a:ext uri="{FF2B5EF4-FFF2-40B4-BE49-F238E27FC236}">
                <a16:creationId xmlns:a16="http://schemas.microsoft.com/office/drawing/2014/main" id="{B51F1E0C-A3DE-4124-BB0B-8C84494FD08D}"/>
              </a:ext>
            </a:extLst>
          </p:cNvPr>
          <p:cNvSpPr/>
          <p:nvPr/>
        </p:nvSpPr>
        <p:spPr>
          <a:xfrm>
            <a:off x="7344323" y="3464689"/>
            <a:ext cx="1138918" cy="355138"/>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自评互评</a:t>
            </a:r>
          </a:p>
        </p:txBody>
      </p:sp>
      <p:cxnSp>
        <p:nvCxnSpPr>
          <p:cNvPr id="34" name="直接箭头连接符 16">
            <a:extLst>
              <a:ext uri="{FF2B5EF4-FFF2-40B4-BE49-F238E27FC236}">
                <a16:creationId xmlns:a16="http://schemas.microsoft.com/office/drawing/2014/main" id="{D697EFD1-0DED-4525-9646-E2D392C978CD}"/>
              </a:ext>
            </a:extLst>
          </p:cNvPr>
          <p:cNvCxnSpPr/>
          <p:nvPr/>
        </p:nvCxnSpPr>
        <p:spPr>
          <a:xfrm flipV="1">
            <a:off x="1940160" y="3642258"/>
            <a:ext cx="319727" cy="2"/>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30EE20B0-FED6-49CB-8CCF-53C5B664CF65}"/>
              </a:ext>
            </a:extLst>
          </p:cNvPr>
          <p:cNvSpPr/>
          <p:nvPr/>
        </p:nvSpPr>
        <p:spPr>
          <a:xfrm>
            <a:off x="600989" y="3315359"/>
            <a:ext cx="7988024" cy="650924"/>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cs typeface="SimHei" charset="-122"/>
            </a:endParaRPr>
          </a:p>
        </p:txBody>
      </p:sp>
      <p:sp>
        <p:nvSpPr>
          <p:cNvPr id="38" name="矩形 37">
            <a:extLst>
              <a:ext uri="{FF2B5EF4-FFF2-40B4-BE49-F238E27FC236}">
                <a16:creationId xmlns:a16="http://schemas.microsoft.com/office/drawing/2014/main" id="{EE90A1B6-0D74-42C4-AD32-22CBCDA382D1}"/>
              </a:ext>
            </a:extLst>
          </p:cNvPr>
          <p:cNvSpPr/>
          <p:nvPr/>
        </p:nvSpPr>
        <p:spPr>
          <a:xfrm>
            <a:off x="577988" y="1071240"/>
            <a:ext cx="8290893" cy="2192908"/>
          </a:xfrm>
          <a:prstGeom prst="rect">
            <a:avLst/>
          </a:prstGeom>
        </p:spPr>
        <p:txBody>
          <a:bodyPr wrap="square">
            <a:spAutoFit/>
          </a:bodyPr>
          <a:lstStyle/>
          <a:p>
            <a:pPr>
              <a:lnSpc>
                <a:spcPct val="150000"/>
              </a:lnSpc>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特点：</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强调师生主体间的相互沟通与理解，用多向互动的教学新模式取代单向灌输的传统模式，“要求学生不但要成为知识的接受者，还要成为知识的探索者、创造者”。</a:t>
            </a:r>
            <a:endPar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a:lnSpc>
                <a:spcPct val="150000"/>
              </a:lnSpc>
            </a:pPr>
            <a:r>
              <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价值：</a:t>
            </a:r>
            <a:endParaRPr lang="en-US" altLang="zh-CN" sz="13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285743" lvl="2" indent="-285743">
              <a:lnSpc>
                <a:spcPct val="150000"/>
              </a:lnSpc>
              <a:buBlip>
                <a:blip r:embed="rId2"/>
              </a:buBlip>
            </a:pP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1</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、有助于对知识的整合和理解</a:t>
            </a: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促进理论联系实践</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a:p>
            <a:pPr marL="285743" lvl="2" indent="-285743">
              <a:lnSpc>
                <a:spcPct val="150000"/>
              </a:lnSpc>
              <a:buBlip>
                <a:blip r:embed="rId2"/>
              </a:buBlip>
            </a:pP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2</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、培养学生基础能力素养的同时，培养学生高阶思维：批判性思维、创造性与问题解决，沟通合作能力</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a:p>
            <a:pPr marL="285743" lvl="2" indent="-285743">
              <a:lnSpc>
                <a:spcPct val="150000"/>
              </a:lnSpc>
              <a:buBlip>
                <a:blip r:embed="rId2"/>
              </a:buBlip>
            </a:pP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3</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、充分的学习自主性，培养学生学习能力和个人成长素养</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a:p>
            <a:pPr marL="285743" lvl="2" indent="-285743">
              <a:lnSpc>
                <a:spcPct val="150000"/>
              </a:lnSpc>
              <a:buBlip>
                <a:blip r:embed="rId2"/>
              </a:buBlip>
            </a:pP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4</a:t>
            </a:r>
            <a:r>
              <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、开发教师和学生的潜能，教学相长</a:t>
            </a:r>
            <a:endPar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p:txBody>
      </p:sp>
      <p:sp>
        <p:nvSpPr>
          <p:cNvPr id="18" name="标题 4"/>
          <p:cNvSpPr txBox="1">
            <a:spLocks/>
          </p:cNvSpPr>
          <p:nvPr/>
        </p:nvSpPr>
        <p:spPr>
          <a:xfrm>
            <a:off x="437173" y="124468"/>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en-US" altLang="zh-CN" sz="2400" b="0" dirty="0">
                <a:solidFill>
                  <a:schemeClr val="tx1">
                    <a:lumMod val="75000"/>
                    <a:lumOff val="25000"/>
                  </a:schemeClr>
                </a:solidFill>
                <a:cs typeface="SimHei" charset="-122"/>
              </a:rPr>
              <a:t>TBL</a:t>
            </a:r>
            <a:r>
              <a:rPr lang="zh-CN" altLang="en-US" sz="2400" b="0" dirty="0">
                <a:solidFill>
                  <a:schemeClr val="tx1">
                    <a:lumMod val="75000"/>
                    <a:lumOff val="25000"/>
                  </a:schemeClr>
                </a:solidFill>
                <a:cs typeface="SimHei" charset="-122"/>
              </a:rPr>
              <a:t>（</a:t>
            </a:r>
            <a:r>
              <a:rPr lang="en-US" altLang="zh-CN" sz="2400" b="0" dirty="0">
                <a:solidFill>
                  <a:schemeClr val="tx1">
                    <a:lumMod val="75000"/>
                    <a:lumOff val="25000"/>
                  </a:schemeClr>
                </a:solidFill>
                <a:cs typeface="SimHei" charset="-122"/>
              </a:rPr>
              <a:t>Team-Based Learning</a:t>
            </a:r>
            <a:r>
              <a:rPr lang="zh-CN" altLang="en-US" sz="2400" b="0" dirty="0">
                <a:solidFill>
                  <a:schemeClr val="tx1">
                    <a:lumMod val="75000"/>
                    <a:lumOff val="25000"/>
                  </a:schemeClr>
                </a:solidFill>
                <a:cs typeface="SimHei" charset="-122"/>
              </a:rPr>
              <a:t>）教学模式</a:t>
            </a:r>
            <a:br>
              <a:rPr lang="zh-CN" altLang="en-US" sz="2400" b="0" dirty="0">
                <a:solidFill>
                  <a:schemeClr val="tx1">
                    <a:lumMod val="75000"/>
                    <a:lumOff val="25000"/>
                  </a:schemeClr>
                </a:solidFill>
                <a:cs typeface="SimHei" charset="-122"/>
              </a:rPr>
            </a:br>
            <a:endParaRPr lang="zh-CN" altLang="en-US" sz="2400" b="0" dirty="0">
              <a:solidFill>
                <a:schemeClr val="tx1">
                  <a:lumMod val="75000"/>
                  <a:lumOff val="25000"/>
                </a:schemeClr>
              </a:solidFill>
              <a:cs typeface="SimHei" charset="-122"/>
            </a:endParaRPr>
          </a:p>
        </p:txBody>
      </p:sp>
      <p:cxnSp>
        <p:nvCxnSpPr>
          <p:cNvPr id="25" name="直接箭头连接符 16">
            <a:extLst>
              <a:ext uri="{FF2B5EF4-FFF2-40B4-BE49-F238E27FC236}">
                <a16:creationId xmlns:a16="http://schemas.microsoft.com/office/drawing/2014/main" id="{D697EFD1-0DED-4525-9646-E2D392C978CD}"/>
              </a:ext>
            </a:extLst>
          </p:cNvPr>
          <p:cNvCxnSpPr/>
          <p:nvPr/>
        </p:nvCxnSpPr>
        <p:spPr>
          <a:xfrm flipV="1">
            <a:off x="3648606" y="3642258"/>
            <a:ext cx="319727" cy="2"/>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16">
            <a:extLst>
              <a:ext uri="{FF2B5EF4-FFF2-40B4-BE49-F238E27FC236}">
                <a16:creationId xmlns:a16="http://schemas.microsoft.com/office/drawing/2014/main" id="{D697EFD1-0DED-4525-9646-E2D392C978CD}"/>
              </a:ext>
            </a:extLst>
          </p:cNvPr>
          <p:cNvCxnSpPr/>
          <p:nvPr/>
        </p:nvCxnSpPr>
        <p:spPr>
          <a:xfrm flipV="1">
            <a:off x="5264832" y="3642258"/>
            <a:ext cx="319727" cy="2"/>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16">
            <a:extLst>
              <a:ext uri="{FF2B5EF4-FFF2-40B4-BE49-F238E27FC236}">
                <a16:creationId xmlns:a16="http://schemas.microsoft.com/office/drawing/2014/main" id="{D697EFD1-0DED-4525-9646-E2D392C978CD}"/>
              </a:ext>
            </a:extLst>
          </p:cNvPr>
          <p:cNvCxnSpPr/>
          <p:nvPr/>
        </p:nvCxnSpPr>
        <p:spPr>
          <a:xfrm flipV="1">
            <a:off x="6918824" y="3642258"/>
            <a:ext cx="319727" cy="2"/>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30EE20B0-FED6-49CB-8CCF-53C5B664CF65}"/>
              </a:ext>
            </a:extLst>
          </p:cNvPr>
          <p:cNvSpPr/>
          <p:nvPr/>
        </p:nvSpPr>
        <p:spPr>
          <a:xfrm>
            <a:off x="600989" y="3958826"/>
            <a:ext cx="7988024" cy="54544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cs typeface="SimHei" charset="-122"/>
            </a:endParaRPr>
          </a:p>
        </p:txBody>
      </p:sp>
      <p:sp>
        <p:nvSpPr>
          <p:cNvPr id="10" name="矩形 9"/>
          <p:cNvSpPr/>
          <p:nvPr/>
        </p:nvSpPr>
        <p:spPr>
          <a:xfrm>
            <a:off x="878474" y="4093035"/>
            <a:ext cx="7331730" cy="276999"/>
          </a:xfrm>
          <a:prstGeom prst="rect">
            <a:avLst/>
          </a:prstGeom>
        </p:spPr>
        <p:txBody>
          <a:bodyPr wrap="square">
            <a:spAutoFit/>
          </a:bodyPr>
          <a:lstStyle/>
          <a:p>
            <a:pPr algn="ctr"/>
            <a:r>
              <a:rPr lang="zh-CN" altLang="en-US" sz="1200" dirty="0">
                <a:solidFill>
                  <a:srgbClr val="D99694"/>
                </a:solidFill>
                <a:latin typeface="微软雅黑" panose="020B0503020204020204" pitchFamily="34" charset="-122"/>
                <a:ea typeface="微软雅黑" panose="020B0503020204020204" pitchFamily="34" charset="-122"/>
                <a:cs typeface="SimHei" charset="-122"/>
              </a:rPr>
              <a:t>研讨型教学模式是被证实的、能够有效培养学生学习能力及高阶思维的教学模式是深度学习有效手段之一</a:t>
            </a:r>
          </a:p>
        </p:txBody>
      </p:sp>
      <p:pic>
        <p:nvPicPr>
          <p:cNvPr id="4" name="图片 3">
            <a:extLst>
              <a:ext uri="{FF2B5EF4-FFF2-40B4-BE49-F238E27FC236}">
                <a16:creationId xmlns:a16="http://schemas.microsoft.com/office/drawing/2014/main" id="{9C73568E-B178-4BC3-9D01-52DBCBEBB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4206" y="58400"/>
            <a:ext cx="1800167" cy="1012839"/>
          </a:xfrm>
          <a:prstGeom prst="rect">
            <a:avLst/>
          </a:prstGeom>
        </p:spPr>
      </p:pic>
    </p:spTree>
    <p:extLst>
      <p:ext uri="{BB962C8B-B14F-4D97-AF65-F5344CB8AC3E}">
        <p14:creationId xmlns:p14="http://schemas.microsoft.com/office/powerpoint/2010/main" val="64767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4094259" y="3118604"/>
            <a:ext cx="4388982" cy="15437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1" name="矩形 60"/>
          <p:cNvSpPr/>
          <p:nvPr/>
        </p:nvSpPr>
        <p:spPr>
          <a:xfrm>
            <a:off x="706760" y="1378339"/>
            <a:ext cx="3318782" cy="328397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094259" y="1378339"/>
            <a:ext cx="4388982" cy="1677098"/>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568A3576-28EE-4CA6-BFCE-C3AF54CFACD1}"/>
              </a:ext>
            </a:extLst>
          </p:cNvPr>
          <p:cNvGrpSpPr/>
          <p:nvPr/>
        </p:nvGrpSpPr>
        <p:grpSpPr>
          <a:xfrm>
            <a:off x="949527" y="1881151"/>
            <a:ext cx="2847910" cy="2577027"/>
            <a:chOff x="7793625" y="2484586"/>
            <a:chExt cx="4434734" cy="4012917"/>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3625" y="3895961"/>
              <a:ext cx="4425764" cy="260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1078" y="2484586"/>
              <a:ext cx="2137052" cy="125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9247" y="2484586"/>
              <a:ext cx="2139112" cy="1256193"/>
            </a:xfrm>
            <a:prstGeom prst="rect">
              <a:avLst/>
            </a:prstGeom>
          </p:spPr>
        </p:pic>
      </p:grpSp>
      <p:grpSp>
        <p:nvGrpSpPr>
          <p:cNvPr id="49" name="组合 48">
            <a:extLst>
              <a:ext uri="{FF2B5EF4-FFF2-40B4-BE49-F238E27FC236}">
                <a16:creationId xmlns:a16="http://schemas.microsoft.com/office/drawing/2014/main" id="{9F16B148-8226-4DB1-B21B-38D42C0999B9}"/>
              </a:ext>
            </a:extLst>
          </p:cNvPr>
          <p:cNvGrpSpPr/>
          <p:nvPr/>
        </p:nvGrpSpPr>
        <p:grpSpPr>
          <a:xfrm>
            <a:off x="4387569" y="1420731"/>
            <a:ext cx="3717917" cy="1548129"/>
            <a:chOff x="6522747" y="1625247"/>
            <a:chExt cx="4957222" cy="2064171"/>
          </a:xfrm>
        </p:grpSpPr>
        <p:sp>
          <p:nvSpPr>
            <p:cNvPr id="36" name="文本框 35">
              <a:extLst>
                <a:ext uri="{FF2B5EF4-FFF2-40B4-BE49-F238E27FC236}">
                  <a16:creationId xmlns:a16="http://schemas.microsoft.com/office/drawing/2014/main" id="{EE31BC2D-1557-4673-BDAB-E6FD4B934275}"/>
                </a:ext>
              </a:extLst>
            </p:cNvPr>
            <p:cNvSpPr txBox="1"/>
            <p:nvPr/>
          </p:nvSpPr>
          <p:spPr>
            <a:xfrm>
              <a:off x="6522747" y="1625247"/>
              <a:ext cx="3836947" cy="410369"/>
            </a:xfrm>
            <a:prstGeom prst="rect">
              <a:avLst/>
            </a:prstGeom>
            <a:noFill/>
          </p:spPr>
          <p:txBody>
            <a:bodyPr wrap="none" rtlCol="0">
              <a:spAutoFit/>
            </a:bodyPr>
            <a:lstStyle/>
            <a:p>
              <a:r>
                <a:rPr lang="en-US" altLang="zh-CN" sz="1400" dirty="0">
                  <a:solidFill>
                    <a:srgbClr val="E6002E"/>
                  </a:solidFill>
                  <a:latin typeface="微软雅黑" panose="020B0503020204020204" pitchFamily="34" charset="-122"/>
                  <a:ea typeface="微软雅黑" panose="020B0503020204020204" pitchFamily="34" charset="-122"/>
                  <a:cs typeface="SimHei" charset="-122"/>
                </a:rPr>
                <a:t>IT</a:t>
              </a:r>
              <a:r>
                <a:rPr lang="zh-CN" altLang="en-US" sz="1400" dirty="0">
                  <a:solidFill>
                    <a:srgbClr val="E6002E"/>
                  </a:solidFill>
                  <a:latin typeface="微软雅黑" panose="020B0503020204020204" pitchFamily="34" charset="-122"/>
                  <a:ea typeface="微软雅黑" panose="020B0503020204020204" pitchFamily="34" charset="-122"/>
                  <a:cs typeface="SimHei" charset="-122"/>
                </a:rPr>
                <a:t>环境：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多屏调度，信息快速流转</a:t>
              </a:r>
            </a:p>
          </p:txBody>
        </p:sp>
        <p:grpSp>
          <p:nvGrpSpPr>
            <p:cNvPr id="47" name="组合 46">
              <a:extLst>
                <a:ext uri="{FF2B5EF4-FFF2-40B4-BE49-F238E27FC236}">
                  <a16:creationId xmlns:a16="http://schemas.microsoft.com/office/drawing/2014/main" id="{2D623737-424D-4D5F-AF57-9CCA1F904ABE}"/>
                </a:ext>
              </a:extLst>
            </p:cNvPr>
            <p:cNvGrpSpPr/>
            <p:nvPr/>
          </p:nvGrpSpPr>
          <p:grpSpPr>
            <a:xfrm>
              <a:off x="6672340" y="2083931"/>
              <a:ext cx="4807629" cy="1605487"/>
              <a:chOff x="2716995" y="3244245"/>
              <a:chExt cx="6772878" cy="2261774"/>
            </a:xfrm>
          </p:grpSpPr>
          <p:pic>
            <p:nvPicPr>
              <p:cNvPr id="41" name="Picture 2" descr="C:\Users\deng\Desktop\分组互动拓扑图\3s.png">
                <a:extLst>
                  <a:ext uri="{FF2B5EF4-FFF2-40B4-BE49-F238E27FC236}">
                    <a16:creationId xmlns:a16="http://schemas.microsoft.com/office/drawing/2014/main" id="{D24913B2-7AF7-46F8-B62D-44CF2B1EDBA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4113" y="3632367"/>
                <a:ext cx="2218642" cy="187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 descr="C:\Users\deng\Desktop\分组互动拓扑图\2s.png">
                <a:extLst>
                  <a:ext uri="{FF2B5EF4-FFF2-40B4-BE49-F238E27FC236}">
                    <a16:creationId xmlns:a16="http://schemas.microsoft.com/office/drawing/2014/main" id="{DBA437F2-83C9-4999-A0D8-309B988309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6995" y="3607077"/>
                <a:ext cx="2218643" cy="187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 descr="C:\Users\deng\Desktop\分组互动拓扑图\1s.png">
                <a:extLst>
                  <a:ext uri="{FF2B5EF4-FFF2-40B4-BE49-F238E27FC236}">
                    <a16:creationId xmlns:a16="http://schemas.microsoft.com/office/drawing/2014/main" id="{0B359B66-FFFB-4893-8A37-325EE0CC628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1232" y="3612693"/>
                <a:ext cx="2218641" cy="187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圆角矩形 2">
                <a:extLst>
                  <a:ext uri="{FF2B5EF4-FFF2-40B4-BE49-F238E27FC236}">
                    <a16:creationId xmlns:a16="http://schemas.microsoft.com/office/drawing/2014/main" id="{E6912CCF-8829-4F97-96F4-368886AD5A78}"/>
                  </a:ext>
                </a:extLst>
              </p:cNvPr>
              <p:cNvSpPr/>
              <p:nvPr/>
            </p:nvSpPr>
            <p:spPr>
              <a:xfrm>
                <a:off x="2726220" y="3244245"/>
                <a:ext cx="2009155" cy="455730"/>
              </a:xfrm>
              <a:prstGeom prst="roundRect">
                <a:avLst/>
              </a:prstGeom>
              <a:solidFill>
                <a:srgbClr val="21B1AE"/>
              </a:solidFill>
            </p:spPr>
            <p:txBody>
              <a:bodyPr wrap="square">
                <a:spAutoFit/>
              </a:bodyPr>
              <a:lstStyle>
                <a:lvl1pPr defTabSz="382588">
                  <a:defRPr>
                    <a:solidFill>
                      <a:schemeClr val="tx1"/>
                    </a:solidFill>
                    <a:latin typeface="Arial" panose="020B0604020202020204" pitchFamily="34" charset="0"/>
                    <a:ea typeface="宋体" panose="02010600030101010101" pitchFamily="2" charset="-122"/>
                  </a:defRPr>
                </a:lvl1pPr>
                <a:lvl2pPr marL="742950" indent="-285750" defTabSz="382588">
                  <a:defRPr>
                    <a:solidFill>
                      <a:schemeClr val="tx1"/>
                    </a:solidFill>
                    <a:latin typeface="Arial" panose="020B0604020202020204" pitchFamily="34" charset="0"/>
                    <a:ea typeface="宋体" panose="02010600030101010101" pitchFamily="2" charset="-122"/>
                  </a:defRPr>
                </a:lvl2pPr>
                <a:lvl3pPr marL="1143000" indent="-228600" defTabSz="382588">
                  <a:defRPr>
                    <a:solidFill>
                      <a:schemeClr val="tx1"/>
                    </a:solidFill>
                    <a:latin typeface="Arial" panose="020B0604020202020204" pitchFamily="34" charset="0"/>
                    <a:ea typeface="宋体" panose="02010600030101010101" pitchFamily="2" charset="-122"/>
                  </a:defRPr>
                </a:lvl3pPr>
                <a:lvl4pPr marL="1600200" indent="-228600" defTabSz="382588">
                  <a:defRPr>
                    <a:solidFill>
                      <a:schemeClr val="tx1"/>
                    </a:solidFill>
                    <a:latin typeface="Arial" panose="020B0604020202020204" pitchFamily="34" charset="0"/>
                    <a:ea typeface="宋体" panose="02010600030101010101" pitchFamily="2" charset="-122"/>
                  </a:defRPr>
                </a:lvl4pPr>
                <a:lvl5pPr marL="2057400" indent="-228600" defTabSz="382588">
                  <a:defRPr>
                    <a:solidFill>
                      <a:schemeClr val="tx1"/>
                    </a:solidFill>
                    <a:latin typeface="Arial" panose="020B0604020202020204" pitchFamily="34" charset="0"/>
                    <a:ea typeface="宋体" panose="02010600030101010101" pitchFamily="2" charset="-122"/>
                  </a:defRPr>
                </a:lvl5pPr>
                <a:lvl6pPr marL="25146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25">
                    <a:solidFill>
                      <a:srgbClr val="FFFFFF"/>
                    </a:solidFill>
                    <a:latin typeface="微软雅黑" panose="020B0503020204020204" pitchFamily="34" charset="-122"/>
                    <a:ea typeface="微软雅黑" panose="020B0503020204020204" pitchFamily="34" charset="-122"/>
                    <a:sym typeface="Arial" panose="020B0604020202020204" pitchFamily="34" charset="0"/>
                  </a:rPr>
                  <a:t>授课模式</a:t>
                </a:r>
              </a:p>
            </p:txBody>
          </p:sp>
          <p:sp>
            <p:nvSpPr>
              <p:cNvPr id="45" name="圆角矩形 15">
                <a:extLst>
                  <a:ext uri="{FF2B5EF4-FFF2-40B4-BE49-F238E27FC236}">
                    <a16:creationId xmlns:a16="http://schemas.microsoft.com/office/drawing/2014/main" id="{B2439950-827E-45C8-AA2B-C3189510BD9D}"/>
                  </a:ext>
                </a:extLst>
              </p:cNvPr>
              <p:cNvSpPr/>
              <p:nvPr/>
            </p:nvSpPr>
            <p:spPr>
              <a:xfrm>
                <a:off x="7413022" y="3255808"/>
                <a:ext cx="1993579" cy="455730"/>
              </a:xfrm>
              <a:prstGeom prst="roundRect">
                <a:avLst/>
              </a:prstGeom>
              <a:solidFill>
                <a:srgbClr val="21B1AE"/>
              </a:solidFill>
            </p:spPr>
            <p:txBody>
              <a:bodyPr wrap="square">
                <a:spAutoFit/>
              </a:bodyPr>
              <a:lstStyle>
                <a:lvl1pPr defTabSz="382588">
                  <a:defRPr>
                    <a:solidFill>
                      <a:schemeClr val="tx1"/>
                    </a:solidFill>
                    <a:latin typeface="Arial" panose="020B0604020202020204" pitchFamily="34" charset="0"/>
                    <a:ea typeface="宋体" panose="02010600030101010101" pitchFamily="2" charset="-122"/>
                  </a:defRPr>
                </a:lvl1pPr>
                <a:lvl2pPr marL="742950" indent="-285750" defTabSz="382588">
                  <a:defRPr>
                    <a:solidFill>
                      <a:schemeClr val="tx1"/>
                    </a:solidFill>
                    <a:latin typeface="Arial" panose="020B0604020202020204" pitchFamily="34" charset="0"/>
                    <a:ea typeface="宋体" panose="02010600030101010101" pitchFamily="2" charset="-122"/>
                  </a:defRPr>
                </a:lvl2pPr>
                <a:lvl3pPr marL="1143000" indent="-228600" defTabSz="382588">
                  <a:defRPr>
                    <a:solidFill>
                      <a:schemeClr val="tx1"/>
                    </a:solidFill>
                    <a:latin typeface="Arial" panose="020B0604020202020204" pitchFamily="34" charset="0"/>
                    <a:ea typeface="宋体" panose="02010600030101010101" pitchFamily="2" charset="-122"/>
                  </a:defRPr>
                </a:lvl3pPr>
                <a:lvl4pPr marL="1600200" indent="-228600" defTabSz="382588">
                  <a:defRPr>
                    <a:solidFill>
                      <a:schemeClr val="tx1"/>
                    </a:solidFill>
                    <a:latin typeface="Arial" panose="020B0604020202020204" pitchFamily="34" charset="0"/>
                    <a:ea typeface="宋体" panose="02010600030101010101" pitchFamily="2" charset="-122"/>
                  </a:defRPr>
                </a:lvl4pPr>
                <a:lvl5pPr marL="2057400" indent="-228600" defTabSz="382588">
                  <a:defRPr>
                    <a:solidFill>
                      <a:schemeClr val="tx1"/>
                    </a:solidFill>
                    <a:latin typeface="Arial" panose="020B0604020202020204" pitchFamily="34" charset="0"/>
                    <a:ea typeface="宋体" panose="02010600030101010101" pitchFamily="2" charset="-122"/>
                  </a:defRPr>
                </a:lvl5pPr>
                <a:lvl6pPr marL="25146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25"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小组展示模式</a:t>
                </a:r>
              </a:p>
            </p:txBody>
          </p:sp>
          <p:sp>
            <p:nvSpPr>
              <p:cNvPr id="46" name="圆角矩形 16">
                <a:extLst>
                  <a:ext uri="{FF2B5EF4-FFF2-40B4-BE49-F238E27FC236}">
                    <a16:creationId xmlns:a16="http://schemas.microsoft.com/office/drawing/2014/main" id="{C14D15F9-21DB-4FF1-9C78-893F3C20D4B4}"/>
                  </a:ext>
                </a:extLst>
              </p:cNvPr>
              <p:cNvSpPr/>
              <p:nvPr/>
            </p:nvSpPr>
            <p:spPr>
              <a:xfrm>
                <a:off x="4994112" y="3266560"/>
                <a:ext cx="2076855" cy="455730"/>
              </a:xfrm>
              <a:prstGeom prst="roundRect">
                <a:avLst/>
              </a:prstGeom>
              <a:solidFill>
                <a:srgbClr val="21B1AE"/>
              </a:solidFill>
            </p:spPr>
            <p:txBody>
              <a:bodyPr wrap="square">
                <a:spAutoFit/>
              </a:bodyPr>
              <a:lstStyle>
                <a:lvl1pPr defTabSz="382588">
                  <a:defRPr>
                    <a:solidFill>
                      <a:schemeClr val="tx1"/>
                    </a:solidFill>
                    <a:latin typeface="Arial" panose="020B0604020202020204" pitchFamily="34" charset="0"/>
                    <a:ea typeface="宋体" panose="02010600030101010101" pitchFamily="2" charset="-122"/>
                  </a:defRPr>
                </a:lvl1pPr>
                <a:lvl2pPr marL="742950" indent="-285750" defTabSz="382588">
                  <a:defRPr>
                    <a:solidFill>
                      <a:schemeClr val="tx1"/>
                    </a:solidFill>
                    <a:latin typeface="Arial" panose="020B0604020202020204" pitchFamily="34" charset="0"/>
                    <a:ea typeface="宋体" panose="02010600030101010101" pitchFamily="2" charset="-122"/>
                  </a:defRPr>
                </a:lvl2pPr>
                <a:lvl3pPr marL="1143000" indent="-228600" defTabSz="382588">
                  <a:defRPr>
                    <a:solidFill>
                      <a:schemeClr val="tx1"/>
                    </a:solidFill>
                    <a:latin typeface="Arial" panose="020B0604020202020204" pitchFamily="34" charset="0"/>
                    <a:ea typeface="宋体" panose="02010600030101010101" pitchFamily="2" charset="-122"/>
                  </a:defRPr>
                </a:lvl3pPr>
                <a:lvl4pPr marL="1600200" indent="-228600" defTabSz="382588">
                  <a:defRPr>
                    <a:solidFill>
                      <a:schemeClr val="tx1"/>
                    </a:solidFill>
                    <a:latin typeface="Arial" panose="020B0604020202020204" pitchFamily="34" charset="0"/>
                    <a:ea typeface="宋体" panose="02010600030101010101" pitchFamily="2" charset="-122"/>
                  </a:defRPr>
                </a:lvl4pPr>
                <a:lvl5pPr marL="2057400" indent="-228600" defTabSz="382588">
                  <a:defRPr>
                    <a:solidFill>
                      <a:schemeClr val="tx1"/>
                    </a:solidFill>
                    <a:latin typeface="Arial" panose="020B0604020202020204" pitchFamily="34" charset="0"/>
                    <a:ea typeface="宋体" panose="02010600030101010101" pitchFamily="2" charset="-122"/>
                  </a:defRPr>
                </a:lvl5pPr>
                <a:lvl6pPr marL="25146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25">
                    <a:solidFill>
                      <a:srgbClr val="FFFFFF"/>
                    </a:solidFill>
                    <a:latin typeface="微软雅黑" panose="020B0503020204020204" pitchFamily="34" charset="-122"/>
                    <a:ea typeface="微软雅黑" panose="020B0503020204020204" pitchFamily="34" charset="-122"/>
                    <a:sym typeface="Arial" panose="020B0604020202020204" pitchFamily="34" charset="0"/>
                  </a:rPr>
                  <a:t>小组讨论模式</a:t>
                </a:r>
              </a:p>
            </p:txBody>
          </p:sp>
        </p:grpSp>
      </p:grpSp>
      <p:pic>
        <p:nvPicPr>
          <p:cNvPr id="48" name="图片 47">
            <a:extLst>
              <a:ext uri="{FF2B5EF4-FFF2-40B4-BE49-F238E27FC236}">
                <a16:creationId xmlns:a16="http://schemas.microsoft.com/office/drawing/2014/main" id="{5F3D89BB-0F20-4CB4-97B6-EE459214626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72685" y="3183439"/>
            <a:ext cx="2439349" cy="1372134"/>
          </a:xfrm>
          <a:prstGeom prst="rect">
            <a:avLst/>
          </a:prstGeom>
        </p:spPr>
      </p:pic>
      <p:sp>
        <p:nvSpPr>
          <p:cNvPr id="40" name="矩形 39">
            <a:extLst>
              <a:ext uri="{FF2B5EF4-FFF2-40B4-BE49-F238E27FC236}">
                <a16:creationId xmlns:a16="http://schemas.microsoft.com/office/drawing/2014/main" id="{8C6E03E0-E45E-4897-94D7-9073CC770A2D}"/>
              </a:ext>
            </a:extLst>
          </p:cNvPr>
          <p:cNvSpPr/>
          <p:nvPr/>
        </p:nvSpPr>
        <p:spPr>
          <a:xfrm>
            <a:off x="706760" y="745022"/>
            <a:ext cx="1138918" cy="355139"/>
          </a:xfrm>
          <a:prstGeom prst="rect">
            <a:avLst/>
          </a:prstGeom>
          <a:solidFill>
            <a:srgbClr val="41C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知识讲解</a:t>
            </a:r>
          </a:p>
        </p:txBody>
      </p:sp>
      <p:sp>
        <p:nvSpPr>
          <p:cNvPr id="51" name="矩形 50">
            <a:extLst>
              <a:ext uri="{FF2B5EF4-FFF2-40B4-BE49-F238E27FC236}">
                <a16:creationId xmlns:a16="http://schemas.microsoft.com/office/drawing/2014/main" id="{94E296B9-B975-49D1-AF6C-23AA5B47F757}"/>
              </a:ext>
            </a:extLst>
          </p:cNvPr>
          <p:cNvSpPr/>
          <p:nvPr/>
        </p:nvSpPr>
        <p:spPr>
          <a:xfrm>
            <a:off x="2366151" y="745022"/>
            <a:ext cx="1138918" cy="355139"/>
          </a:xfrm>
          <a:prstGeom prst="rect">
            <a:avLst/>
          </a:prstGeom>
          <a:solidFill>
            <a:srgbClr val="41C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任务说明</a:t>
            </a:r>
          </a:p>
        </p:txBody>
      </p:sp>
      <p:sp>
        <p:nvSpPr>
          <p:cNvPr id="52" name="矩形 51">
            <a:extLst>
              <a:ext uri="{FF2B5EF4-FFF2-40B4-BE49-F238E27FC236}">
                <a16:creationId xmlns:a16="http://schemas.microsoft.com/office/drawing/2014/main" id="{B56C9FAB-5A0E-4202-8BAD-0A7A66827895}"/>
              </a:ext>
            </a:extLst>
          </p:cNvPr>
          <p:cNvSpPr/>
          <p:nvPr/>
        </p:nvSpPr>
        <p:spPr>
          <a:xfrm>
            <a:off x="4025542" y="745022"/>
            <a:ext cx="1138918" cy="355139"/>
          </a:xfrm>
          <a:prstGeom prst="rect">
            <a:avLst/>
          </a:prstGeom>
          <a:solidFill>
            <a:srgbClr val="41C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小组讨论</a:t>
            </a:r>
          </a:p>
        </p:txBody>
      </p:sp>
      <p:sp>
        <p:nvSpPr>
          <p:cNvPr id="53" name="矩形 52">
            <a:extLst>
              <a:ext uri="{FF2B5EF4-FFF2-40B4-BE49-F238E27FC236}">
                <a16:creationId xmlns:a16="http://schemas.microsoft.com/office/drawing/2014/main" id="{DE9C51C5-A7D5-461A-831C-8F437A0C4B5C}"/>
              </a:ext>
            </a:extLst>
          </p:cNvPr>
          <p:cNvSpPr/>
          <p:nvPr/>
        </p:nvSpPr>
        <p:spPr>
          <a:xfrm>
            <a:off x="5684932" y="745022"/>
            <a:ext cx="1138918" cy="355138"/>
          </a:xfrm>
          <a:prstGeom prst="rect">
            <a:avLst/>
          </a:prstGeom>
          <a:solidFill>
            <a:srgbClr val="1F9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成果展示</a:t>
            </a:r>
          </a:p>
        </p:txBody>
      </p:sp>
      <p:sp>
        <p:nvSpPr>
          <p:cNvPr id="54" name="矩形 53">
            <a:extLst>
              <a:ext uri="{FF2B5EF4-FFF2-40B4-BE49-F238E27FC236}">
                <a16:creationId xmlns:a16="http://schemas.microsoft.com/office/drawing/2014/main" id="{B51F1E0C-A3DE-4124-BB0B-8C84494FD08D}"/>
              </a:ext>
            </a:extLst>
          </p:cNvPr>
          <p:cNvSpPr/>
          <p:nvPr/>
        </p:nvSpPr>
        <p:spPr>
          <a:xfrm>
            <a:off x="7344323" y="745021"/>
            <a:ext cx="1138918" cy="355138"/>
          </a:xfrm>
          <a:prstGeom prst="rect">
            <a:avLst/>
          </a:prstGeom>
          <a:solidFill>
            <a:srgbClr val="1F91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自评互评</a:t>
            </a:r>
          </a:p>
        </p:txBody>
      </p:sp>
      <p:cxnSp>
        <p:nvCxnSpPr>
          <p:cNvPr id="55" name="直接箭头连接符 16">
            <a:extLst>
              <a:ext uri="{FF2B5EF4-FFF2-40B4-BE49-F238E27FC236}">
                <a16:creationId xmlns:a16="http://schemas.microsoft.com/office/drawing/2014/main" id="{D697EFD1-0DED-4525-9646-E2D392C978CD}"/>
              </a:ext>
            </a:extLst>
          </p:cNvPr>
          <p:cNvCxnSpPr/>
          <p:nvPr/>
        </p:nvCxnSpPr>
        <p:spPr>
          <a:xfrm flipV="1">
            <a:off x="1940160" y="922590"/>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16">
            <a:extLst>
              <a:ext uri="{FF2B5EF4-FFF2-40B4-BE49-F238E27FC236}">
                <a16:creationId xmlns:a16="http://schemas.microsoft.com/office/drawing/2014/main" id="{D697EFD1-0DED-4525-9646-E2D392C978CD}"/>
              </a:ext>
            </a:extLst>
          </p:cNvPr>
          <p:cNvCxnSpPr/>
          <p:nvPr/>
        </p:nvCxnSpPr>
        <p:spPr>
          <a:xfrm flipV="1">
            <a:off x="3648606" y="922590"/>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16">
            <a:extLst>
              <a:ext uri="{FF2B5EF4-FFF2-40B4-BE49-F238E27FC236}">
                <a16:creationId xmlns:a16="http://schemas.microsoft.com/office/drawing/2014/main" id="{D697EFD1-0DED-4525-9646-E2D392C978CD}"/>
              </a:ext>
            </a:extLst>
          </p:cNvPr>
          <p:cNvCxnSpPr/>
          <p:nvPr/>
        </p:nvCxnSpPr>
        <p:spPr>
          <a:xfrm flipV="1">
            <a:off x="5264832" y="922590"/>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16">
            <a:extLst>
              <a:ext uri="{FF2B5EF4-FFF2-40B4-BE49-F238E27FC236}">
                <a16:creationId xmlns:a16="http://schemas.microsoft.com/office/drawing/2014/main" id="{D697EFD1-0DED-4525-9646-E2D392C978CD}"/>
              </a:ext>
            </a:extLst>
          </p:cNvPr>
          <p:cNvCxnSpPr/>
          <p:nvPr/>
        </p:nvCxnSpPr>
        <p:spPr>
          <a:xfrm flipV="1">
            <a:off x="6918824" y="922590"/>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标题 4"/>
          <p:cNvSpPr txBox="1">
            <a:spLocks/>
          </p:cNvSpPr>
          <p:nvPr/>
        </p:nvSpPr>
        <p:spPr>
          <a:xfrm>
            <a:off x="465503" y="112030"/>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锐捷如何支撑</a:t>
            </a:r>
            <a:r>
              <a:rPr lang="en-US" altLang="zh-CN" sz="2400" b="0" dirty="0">
                <a:solidFill>
                  <a:schemeClr val="tx1">
                    <a:lumMod val="75000"/>
                    <a:lumOff val="25000"/>
                  </a:schemeClr>
                </a:solidFill>
                <a:cs typeface="SimHei" charset="-122"/>
              </a:rPr>
              <a:t>TBL</a:t>
            </a:r>
            <a:r>
              <a:rPr lang="zh-CN" altLang="en-US" sz="2400" b="0" dirty="0">
                <a:solidFill>
                  <a:schemeClr val="tx1">
                    <a:lumMod val="75000"/>
                    <a:lumOff val="25000"/>
                  </a:schemeClr>
                </a:solidFill>
                <a:cs typeface="SimHei" charset="-122"/>
              </a:rPr>
              <a:t>（</a:t>
            </a:r>
            <a:r>
              <a:rPr lang="en-US" altLang="zh-CN" sz="2400" b="0" dirty="0">
                <a:solidFill>
                  <a:schemeClr val="tx1">
                    <a:lumMod val="75000"/>
                    <a:lumOff val="25000"/>
                  </a:schemeClr>
                </a:solidFill>
                <a:cs typeface="SimHei" charset="-122"/>
              </a:rPr>
              <a:t>Team-Based Learning</a:t>
            </a:r>
            <a:r>
              <a:rPr lang="zh-CN" altLang="en-US" sz="2400" b="0" dirty="0">
                <a:solidFill>
                  <a:schemeClr val="tx1">
                    <a:lumMod val="75000"/>
                    <a:lumOff val="25000"/>
                  </a:schemeClr>
                </a:solidFill>
                <a:cs typeface="SimHei" charset="-122"/>
              </a:rPr>
              <a:t>）教学模式</a:t>
            </a:r>
            <a:br>
              <a:rPr lang="zh-CN" altLang="en-US" sz="2400" b="0" dirty="0">
                <a:solidFill>
                  <a:schemeClr val="tx1">
                    <a:lumMod val="75000"/>
                    <a:lumOff val="25000"/>
                  </a:schemeClr>
                </a:solidFill>
                <a:cs typeface="SimHei" charset="-122"/>
              </a:rPr>
            </a:br>
            <a:endParaRPr lang="zh-CN" altLang="en-US" sz="2400" b="0" dirty="0">
              <a:solidFill>
                <a:schemeClr val="tx1">
                  <a:lumMod val="75000"/>
                  <a:lumOff val="25000"/>
                </a:schemeClr>
              </a:solidFill>
              <a:cs typeface="SimHei" charset="-122"/>
            </a:endParaRPr>
          </a:p>
        </p:txBody>
      </p:sp>
      <p:sp>
        <p:nvSpPr>
          <p:cNvPr id="62" name="文本框 61">
            <a:extLst>
              <a:ext uri="{FF2B5EF4-FFF2-40B4-BE49-F238E27FC236}">
                <a16:creationId xmlns:a16="http://schemas.microsoft.com/office/drawing/2014/main" id="{C38CA574-A063-4D51-8EEE-D2A8669AB237}"/>
              </a:ext>
            </a:extLst>
          </p:cNvPr>
          <p:cNvSpPr txBox="1"/>
          <p:nvPr/>
        </p:nvSpPr>
        <p:spPr>
          <a:xfrm>
            <a:off x="831804" y="1457084"/>
            <a:ext cx="3057247" cy="307777"/>
          </a:xfrm>
          <a:prstGeom prst="rect">
            <a:avLst/>
          </a:prstGeom>
          <a:noFill/>
        </p:spPr>
        <p:txBody>
          <a:bodyPr wrap="none" rtlCol="0">
            <a:spAutoFit/>
          </a:bodyPr>
          <a:lstStyle/>
          <a:p>
            <a:r>
              <a:rPr lang="zh-CN" altLang="en-US" sz="1400" dirty="0">
                <a:solidFill>
                  <a:srgbClr val="E6002E"/>
                </a:solidFill>
                <a:latin typeface="微软雅黑" panose="020B0503020204020204" pitchFamily="34" charset="-122"/>
                <a:ea typeface="微软雅黑" panose="020B0503020204020204" pitchFamily="34" charset="-122"/>
                <a:cs typeface="SimHei" charset="-122"/>
              </a:rPr>
              <a:t>空间：</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讲解→讨论→展示，灵活转换</a:t>
            </a:r>
          </a:p>
        </p:txBody>
      </p:sp>
      <p:sp>
        <p:nvSpPr>
          <p:cNvPr id="64" name="文本框 63">
            <a:extLst>
              <a:ext uri="{FF2B5EF4-FFF2-40B4-BE49-F238E27FC236}">
                <a16:creationId xmlns:a16="http://schemas.microsoft.com/office/drawing/2014/main" id="{7429462F-6C15-4AD5-8AD0-99DBC6A28773}"/>
              </a:ext>
            </a:extLst>
          </p:cNvPr>
          <p:cNvSpPr txBox="1"/>
          <p:nvPr/>
        </p:nvSpPr>
        <p:spPr>
          <a:xfrm>
            <a:off x="4320460" y="3491969"/>
            <a:ext cx="1493539" cy="738664"/>
          </a:xfrm>
          <a:prstGeom prst="rect">
            <a:avLst/>
          </a:prstGeom>
          <a:noFill/>
        </p:spPr>
        <p:txBody>
          <a:bodyPr wrap="square" rtlCol="0">
            <a:spAutoFit/>
          </a:bodyPr>
          <a:lstStyle/>
          <a:p>
            <a:r>
              <a:rPr lang="zh-CN" altLang="en-US" sz="1400" dirty="0">
                <a:solidFill>
                  <a:srgbClr val="E6002E"/>
                </a:solidFill>
                <a:latin typeface="微软雅黑" panose="020B0503020204020204" pitchFamily="34" charset="-122"/>
                <a:ea typeface="微软雅黑" panose="020B0503020204020204" pitchFamily="34" charset="-122"/>
                <a:cs typeface="SimHei" charset="-122"/>
              </a:rPr>
              <a:t>教学应用：</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讨论墙，高效灵活的内容呈现</a:t>
            </a:r>
          </a:p>
        </p:txBody>
      </p:sp>
      <p:sp>
        <p:nvSpPr>
          <p:cNvPr id="66" name="形状 65">
            <a:extLst>
              <a:ext uri="{FF2B5EF4-FFF2-40B4-BE49-F238E27FC236}">
                <a16:creationId xmlns:a16="http://schemas.microsoft.com/office/drawing/2014/main" id="{144AC29B-9341-4111-A4FE-EE3ED26F4C11}"/>
              </a:ext>
            </a:extLst>
          </p:cNvPr>
          <p:cNvSpPr/>
          <p:nvPr/>
        </p:nvSpPr>
        <p:spPr>
          <a:xfrm rot="2939684" flipV="1">
            <a:off x="170816" y="1221871"/>
            <a:ext cx="602937" cy="570738"/>
          </a:xfrm>
          <a:prstGeom prst="swooshArrow">
            <a:avLst>
              <a:gd name="adj1" fmla="val 21239"/>
              <a:gd name="adj2" fmla="val 25000"/>
            </a:avLst>
          </a:prstGeom>
          <a:solidFill>
            <a:srgbClr val="FCD598"/>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9974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5AB10DDA-41FD-49A8-B847-8452924BB6A4}"/>
              </a:ext>
            </a:extLst>
          </p:cNvPr>
          <p:cNvSpPr txBox="1"/>
          <p:nvPr/>
        </p:nvSpPr>
        <p:spPr>
          <a:xfrm>
            <a:off x="3023225" y="2930715"/>
            <a:ext cx="2011550" cy="276999"/>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SimHei" charset="-122"/>
                <a:ea typeface="SimHei" charset="-122"/>
                <a:cs typeface="SimHei" charset="-122"/>
              </a:rPr>
              <a:t>讨论墙</a:t>
            </a:r>
          </a:p>
        </p:txBody>
      </p:sp>
      <p:sp>
        <p:nvSpPr>
          <p:cNvPr id="53" name="文本框 52">
            <a:extLst>
              <a:ext uri="{FF2B5EF4-FFF2-40B4-BE49-F238E27FC236}">
                <a16:creationId xmlns:a16="http://schemas.microsoft.com/office/drawing/2014/main" id="{654D791B-7ABF-405C-AC01-9EF546951378}"/>
              </a:ext>
            </a:extLst>
          </p:cNvPr>
          <p:cNvSpPr txBox="1"/>
          <p:nvPr/>
        </p:nvSpPr>
        <p:spPr>
          <a:xfrm>
            <a:off x="623697" y="2244649"/>
            <a:ext cx="2018692" cy="276999"/>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SimHei" charset="-122"/>
                <a:ea typeface="SimHei" charset="-122"/>
                <a:cs typeface="SimHei" charset="-122"/>
              </a:rPr>
              <a:t>快速分组</a:t>
            </a:r>
          </a:p>
        </p:txBody>
      </p:sp>
      <p:sp>
        <p:nvSpPr>
          <p:cNvPr id="5" name="矩形 4">
            <a:extLst>
              <a:ext uri="{FF2B5EF4-FFF2-40B4-BE49-F238E27FC236}">
                <a16:creationId xmlns:a16="http://schemas.microsoft.com/office/drawing/2014/main" id="{FF925DC3-C8E7-497E-8FA6-F1C829F81431}"/>
              </a:ext>
            </a:extLst>
          </p:cNvPr>
          <p:cNvSpPr/>
          <p:nvPr/>
        </p:nvSpPr>
        <p:spPr>
          <a:xfrm>
            <a:off x="5529129" y="724378"/>
            <a:ext cx="3160890" cy="531151"/>
          </a:xfrm>
          <a:prstGeom prst="rect">
            <a:avLst/>
          </a:prstGeom>
          <a:solidFill>
            <a:srgbClr val="36C0C0"/>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SimHei" charset="-122"/>
                <a:ea typeface="SimHei" charset="-122"/>
                <a:cs typeface="SimHei" charset="-122"/>
              </a:rPr>
              <a:t>老师课前或课上进行快速分组，支持随机分组、学生自由分组</a:t>
            </a:r>
          </a:p>
        </p:txBody>
      </p:sp>
      <p:sp>
        <p:nvSpPr>
          <p:cNvPr id="6" name="矩形 5">
            <a:extLst>
              <a:ext uri="{FF2B5EF4-FFF2-40B4-BE49-F238E27FC236}">
                <a16:creationId xmlns:a16="http://schemas.microsoft.com/office/drawing/2014/main" id="{10C2D6A4-742E-4B7E-88EE-40779101FF8F}"/>
              </a:ext>
            </a:extLst>
          </p:cNvPr>
          <p:cNvSpPr/>
          <p:nvPr/>
        </p:nvSpPr>
        <p:spPr>
          <a:xfrm>
            <a:off x="5529129" y="1413324"/>
            <a:ext cx="3160890" cy="395965"/>
          </a:xfrm>
          <a:prstGeom prst="rect">
            <a:avLst/>
          </a:prstGeom>
          <a:solidFill>
            <a:srgbClr val="36C0C0"/>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SimHei" charset="-122"/>
                <a:ea typeface="SimHei" charset="-122"/>
                <a:cs typeface="SimHei" charset="-122"/>
              </a:rPr>
              <a:t>课上学生使用讨论墙分享个人以及小组观点</a:t>
            </a:r>
          </a:p>
        </p:txBody>
      </p:sp>
      <p:sp>
        <p:nvSpPr>
          <p:cNvPr id="7" name="矩形 6">
            <a:extLst>
              <a:ext uri="{FF2B5EF4-FFF2-40B4-BE49-F238E27FC236}">
                <a16:creationId xmlns:a16="http://schemas.microsoft.com/office/drawing/2014/main" id="{07BDEC01-C5B1-482F-BF48-BD58A7F3A9F8}"/>
              </a:ext>
            </a:extLst>
          </p:cNvPr>
          <p:cNvSpPr/>
          <p:nvPr/>
        </p:nvSpPr>
        <p:spPr>
          <a:xfrm>
            <a:off x="5529129" y="1967084"/>
            <a:ext cx="3160890" cy="441430"/>
          </a:xfrm>
          <a:prstGeom prst="rect">
            <a:avLst/>
          </a:prstGeom>
          <a:solidFill>
            <a:srgbClr val="36C0C0"/>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SimHei" charset="-122"/>
                <a:ea typeface="SimHei" charset="-122"/>
                <a:cs typeface="SimHei" charset="-122"/>
              </a:rPr>
              <a:t>学生也可以使用小组终端白板进行讨论，或者基于</a:t>
            </a:r>
            <a:r>
              <a:rPr lang="en-US" altLang="zh-CN" sz="1200" dirty="0">
                <a:latin typeface="SimHei" charset="-122"/>
                <a:ea typeface="SimHei" charset="-122"/>
                <a:cs typeface="SimHei" charset="-122"/>
              </a:rPr>
              <a:t>BYOD</a:t>
            </a:r>
            <a:r>
              <a:rPr lang="zh-CN" altLang="en-US" sz="1200" dirty="0">
                <a:latin typeface="SimHei" charset="-122"/>
                <a:ea typeface="SimHei" charset="-122"/>
                <a:cs typeface="SimHei" charset="-122"/>
              </a:rPr>
              <a:t>投屏进行讨论</a:t>
            </a:r>
          </a:p>
        </p:txBody>
      </p:sp>
      <p:sp>
        <p:nvSpPr>
          <p:cNvPr id="8" name="矩形 7">
            <a:extLst>
              <a:ext uri="{FF2B5EF4-FFF2-40B4-BE49-F238E27FC236}">
                <a16:creationId xmlns:a16="http://schemas.microsoft.com/office/drawing/2014/main" id="{29F943B5-D215-48B3-AAA1-653776C5E029}"/>
              </a:ext>
            </a:extLst>
          </p:cNvPr>
          <p:cNvSpPr/>
          <p:nvPr/>
        </p:nvSpPr>
        <p:spPr>
          <a:xfrm>
            <a:off x="5529129" y="2561484"/>
            <a:ext cx="3160890" cy="706148"/>
          </a:xfrm>
          <a:prstGeom prst="rect">
            <a:avLst/>
          </a:prstGeom>
          <a:solidFill>
            <a:srgbClr val="36C0C0"/>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SimHei" charset="-122"/>
                <a:ea typeface="SimHei" charset="-122"/>
                <a:cs typeface="SimHei" charset="-122"/>
              </a:rPr>
              <a:t>讨论墙内容可以直接在全班范围内分享</a:t>
            </a:r>
            <a:endParaRPr lang="en-US" altLang="zh-CN" sz="1200" dirty="0">
              <a:latin typeface="SimHei" charset="-122"/>
              <a:ea typeface="SimHei" charset="-122"/>
              <a:cs typeface="SimHei" charset="-122"/>
            </a:endParaRPr>
          </a:p>
          <a:p>
            <a:pPr algn="ctr"/>
            <a:r>
              <a:rPr lang="zh-CN" altLang="en-US" sz="1200" dirty="0">
                <a:latin typeface="SimHei" charset="-122"/>
                <a:ea typeface="SimHei" charset="-122"/>
                <a:cs typeface="SimHei" charset="-122"/>
              </a:rPr>
              <a:t>老师也可以通过多屏调度，选择小组白板或</a:t>
            </a:r>
            <a:r>
              <a:rPr lang="en-US" altLang="zh-CN" sz="1200" dirty="0">
                <a:latin typeface="SimHei" charset="-122"/>
                <a:ea typeface="SimHei" charset="-122"/>
                <a:cs typeface="SimHei" charset="-122"/>
              </a:rPr>
              <a:t>BYOD</a:t>
            </a:r>
            <a:r>
              <a:rPr lang="zh-CN" altLang="en-US" sz="1200" dirty="0">
                <a:latin typeface="SimHei" charset="-122"/>
                <a:ea typeface="SimHei" charset="-122"/>
                <a:cs typeface="SimHei" charset="-122"/>
              </a:rPr>
              <a:t>内容进行全班展示</a:t>
            </a:r>
          </a:p>
        </p:txBody>
      </p:sp>
      <p:sp>
        <p:nvSpPr>
          <p:cNvPr id="9" name="矩形 8">
            <a:extLst>
              <a:ext uri="{FF2B5EF4-FFF2-40B4-BE49-F238E27FC236}">
                <a16:creationId xmlns:a16="http://schemas.microsoft.com/office/drawing/2014/main" id="{FBD52715-C013-444B-B73A-BA396330CE80}"/>
              </a:ext>
            </a:extLst>
          </p:cNvPr>
          <p:cNvSpPr/>
          <p:nvPr/>
        </p:nvSpPr>
        <p:spPr>
          <a:xfrm>
            <a:off x="5529129" y="3453945"/>
            <a:ext cx="3160890" cy="499904"/>
          </a:xfrm>
          <a:prstGeom prst="rect">
            <a:avLst/>
          </a:prstGeom>
          <a:solidFill>
            <a:srgbClr val="36C0C0"/>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SimHei" charset="-122"/>
                <a:ea typeface="SimHei" charset="-122"/>
                <a:cs typeface="SimHei" charset="-122"/>
              </a:rPr>
              <a:t>讨论过程中，老师可以便捷地对小组及个人进行加分激励</a:t>
            </a:r>
          </a:p>
        </p:txBody>
      </p:sp>
      <p:sp>
        <p:nvSpPr>
          <p:cNvPr id="10" name="矩形 9">
            <a:extLst>
              <a:ext uri="{FF2B5EF4-FFF2-40B4-BE49-F238E27FC236}">
                <a16:creationId xmlns:a16="http://schemas.microsoft.com/office/drawing/2014/main" id="{93E7C6BA-ED71-4E10-A1BD-7364BE610569}"/>
              </a:ext>
            </a:extLst>
          </p:cNvPr>
          <p:cNvSpPr/>
          <p:nvPr/>
        </p:nvSpPr>
        <p:spPr>
          <a:xfrm>
            <a:off x="5529129" y="4130324"/>
            <a:ext cx="3160890" cy="499904"/>
          </a:xfrm>
          <a:prstGeom prst="rect">
            <a:avLst/>
          </a:prstGeom>
          <a:solidFill>
            <a:srgbClr val="36C0C0"/>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SimHei" charset="-122"/>
                <a:ea typeface="SimHei" charset="-122"/>
                <a:cs typeface="SimHei" charset="-122"/>
              </a:rPr>
              <a:t>课后讨论过程、成果以及激励都将自动推送给师生</a:t>
            </a:r>
          </a:p>
        </p:txBody>
      </p:sp>
      <p:grpSp>
        <p:nvGrpSpPr>
          <p:cNvPr id="16" name="组合 15">
            <a:extLst>
              <a:ext uri="{FF2B5EF4-FFF2-40B4-BE49-F238E27FC236}">
                <a16:creationId xmlns:a16="http://schemas.microsoft.com/office/drawing/2014/main" id="{F88114CA-8029-42CD-A1C9-024D9C59C888}"/>
              </a:ext>
            </a:extLst>
          </p:cNvPr>
          <p:cNvGrpSpPr/>
          <p:nvPr/>
        </p:nvGrpSpPr>
        <p:grpSpPr>
          <a:xfrm>
            <a:off x="337160" y="702613"/>
            <a:ext cx="2581226" cy="1481647"/>
            <a:chOff x="6158357" y="794934"/>
            <a:chExt cx="4588891" cy="2634066"/>
          </a:xfrm>
        </p:grpSpPr>
        <p:pic>
          <p:nvPicPr>
            <p:cNvPr id="17" name="Picture 2" descr="C:\Users\pand\Desktop\未标题-1.png">
              <a:extLst>
                <a:ext uri="{FF2B5EF4-FFF2-40B4-BE49-F238E27FC236}">
                  <a16:creationId xmlns:a16="http://schemas.microsoft.com/office/drawing/2014/main" id="{EF95C5C5-5761-454B-81B8-CCB7DCD7D2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8357" y="794934"/>
              <a:ext cx="4588891" cy="2634066"/>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BAA53AA5-73D6-48D7-947C-DC211205D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748" y="854983"/>
              <a:ext cx="4433156" cy="2493650"/>
            </a:xfrm>
            <a:prstGeom prst="rect">
              <a:avLst/>
            </a:prstGeom>
          </p:spPr>
        </p:pic>
      </p:grpSp>
      <p:grpSp>
        <p:nvGrpSpPr>
          <p:cNvPr id="19" name="组合 18">
            <a:extLst>
              <a:ext uri="{FF2B5EF4-FFF2-40B4-BE49-F238E27FC236}">
                <a16:creationId xmlns:a16="http://schemas.microsoft.com/office/drawing/2014/main" id="{FC588C9D-E5F0-4F26-981C-FC631F277236}"/>
              </a:ext>
            </a:extLst>
          </p:cNvPr>
          <p:cNvGrpSpPr/>
          <p:nvPr/>
        </p:nvGrpSpPr>
        <p:grpSpPr>
          <a:xfrm>
            <a:off x="2725035" y="1400212"/>
            <a:ext cx="2581227" cy="1481648"/>
            <a:chOff x="1114278" y="1429850"/>
            <a:chExt cx="4588891" cy="2634066"/>
          </a:xfrm>
        </p:grpSpPr>
        <p:pic>
          <p:nvPicPr>
            <p:cNvPr id="20" name="Picture 2" descr="C:\Users\pand\Desktop\未标题-1.png">
              <a:extLst>
                <a:ext uri="{FF2B5EF4-FFF2-40B4-BE49-F238E27FC236}">
                  <a16:creationId xmlns:a16="http://schemas.microsoft.com/office/drawing/2014/main" id="{0346341D-CB03-4970-A3BC-B357B170E6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78" y="1429850"/>
              <a:ext cx="4588891" cy="2634066"/>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8FABE810-17F6-40E2-9DAB-6AEC91F59D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9277" y="1489844"/>
              <a:ext cx="4429203" cy="2491426"/>
            </a:xfrm>
            <a:prstGeom prst="rect">
              <a:avLst/>
            </a:prstGeom>
          </p:spPr>
        </p:pic>
      </p:grpSp>
      <p:grpSp>
        <p:nvGrpSpPr>
          <p:cNvPr id="27" name="组合 26">
            <a:extLst>
              <a:ext uri="{FF2B5EF4-FFF2-40B4-BE49-F238E27FC236}">
                <a16:creationId xmlns:a16="http://schemas.microsoft.com/office/drawing/2014/main" id="{B282AA06-3A0B-4C47-BD4A-0EE9E888AD1D}"/>
              </a:ext>
            </a:extLst>
          </p:cNvPr>
          <p:cNvGrpSpPr/>
          <p:nvPr/>
        </p:nvGrpSpPr>
        <p:grpSpPr>
          <a:xfrm>
            <a:off x="354653" y="2580389"/>
            <a:ext cx="2556780" cy="1467616"/>
            <a:chOff x="1747849" y="3800417"/>
            <a:chExt cx="3566539" cy="2047227"/>
          </a:xfrm>
        </p:grpSpPr>
        <p:pic>
          <p:nvPicPr>
            <p:cNvPr id="23" name="Picture 2" descr="C:\Users\pand\Desktop\未标题-1.png">
              <a:extLst>
                <a:ext uri="{FF2B5EF4-FFF2-40B4-BE49-F238E27FC236}">
                  <a16:creationId xmlns:a16="http://schemas.microsoft.com/office/drawing/2014/main" id="{D7EE33E3-CA53-4192-967D-BFF05A20E41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7849" y="3800417"/>
              <a:ext cx="3566539" cy="2047227"/>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6E510F81-9D30-4DE9-A3E6-9DE60E78DC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2641" y="3844388"/>
              <a:ext cx="3458574" cy="1945448"/>
            </a:xfrm>
            <a:prstGeom prst="rect">
              <a:avLst/>
            </a:prstGeom>
          </p:spPr>
        </p:pic>
      </p:grpSp>
      <p:grpSp>
        <p:nvGrpSpPr>
          <p:cNvPr id="28" name="组合 27">
            <a:extLst>
              <a:ext uri="{FF2B5EF4-FFF2-40B4-BE49-F238E27FC236}">
                <a16:creationId xmlns:a16="http://schemas.microsoft.com/office/drawing/2014/main" id="{7E94A284-2DD1-442B-A213-B8A5A4BB2A2C}"/>
              </a:ext>
            </a:extLst>
          </p:cNvPr>
          <p:cNvGrpSpPr/>
          <p:nvPr/>
        </p:nvGrpSpPr>
        <p:grpSpPr>
          <a:xfrm>
            <a:off x="2750610" y="3236110"/>
            <a:ext cx="2556780" cy="1467616"/>
            <a:chOff x="-196287" y="3753622"/>
            <a:chExt cx="3566539" cy="2047227"/>
          </a:xfrm>
        </p:grpSpPr>
        <p:pic>
          <p:nvPicPr>
            <p:cNvPr id="25" name="Picture 2" descr="C:\Users\pand\Desktop\未标题-1.png">
              <a:extLst>
                <a:ext uri="{FF2B5EF4-FFF2-40B4-BE49-F238E27FC236}">
                  <a16:creationId xmlns:a16="http://schemas.microsoft.com/office/drawing/2014/main" id="{E22B5396-2890-4D6F-9B6F-FDC6730E8B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287" y="3753622"/>
              <a:ext cx="3566539" cy="2047227"/>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F546DD5C-88ED-437A-AFD9-B449D205CD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304" y="3797593"/>
              <a:ext cx="3458574" cy="1945448"/>
            </a:xfrm>
            <a:prstGeom prst="rect">
              <a:avLst/>
            </a:prstGeom>
          </p:spPr>
        </p:pic>
      </p:grpSp>
      <p:sp>
        <p:nvSpPr>
          <p:cNvPr id="30" name="箭头: 圆角右 29">
            <a:extLst>
              <a:ext uri="{FF2B5EF4-FFF2-40B4-BE49-F238E27FC236}">
                <a16:creationId xmlns:a16="http://schemas.microsoft.com/office/drawing/2014/main" id="{0D10A1D3-E4AD-4571-8E65-8B9C837546AD}"/>
              </a:ext>
            </a:extLst>
          </p:cNvPr>
          <p:cNvSpPr/>
          <p:nvPr/>
        </p:nvSpPr>
        <p:spPr>
          <a:xfrm rot="5400000">
            <a:off x="2931734" y="1239601"/>
            <a:ext cx="251460" cy="283316"/>
          </a:xfrm>
          <a:prstGeom prst="bentArrow">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31" name="箭头: 圆角右 30">
            <a:extLst>
              <a:ext uri="{FF2B5EF4-FFF2-40B4-BE49-F238E27FC236}">
                <a16:creationId xmlns:a16="http://schemas.microsoft.com/office/drawing/2014/main" id="{C815C73F-E885-44C8-B1C6-B90F45994C3A}"/>
              </a:ext>
            </a:extLst>
          </p:cNvPr>
          <p:cNvSpPr/>
          <p:nvPr/>
        </p:nvSpPr>
        <p:spPr>
          <a:xfrm rot="5400000" flipV="1">
            <a:off x="2469899" y="2414222"/>
            <a:ext cx="251460" cy="266425"/>
          </a:xfrm>
          <a:prstGeom prst="bentArrow">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32" name="箭头: 圆角右 31">
            <a:extLst>
              <a:ext uri="{FF2B5EF4-FFF2-40B4-BE49-F238E27FC236}">
                <a16:creationId xmlns:a16="http://schemas.microsoft.com/office/drawing/2014/main" id="{3B9D6DFE-8CF0-4E88-8A13-7F7C89D6945D}"/>
              </a:ext>
            </a:extLst>
          </p:cNvPr>
          <p:cNvSpPr/>
          <p:nvPr/>
        </p:nvSpPr>
        <p:spPr>
          <a:xfrm rot="5400000">
            <a:off x="2927497" y="3064505"/>
            <a:ext cx="251460" cy="283316"/>
          </a:xfrm>
          <a:prstGeom prst="bentArrow">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55" name="文本框 54">
            <a:extLst>
              <a:ext uri="{FF2B5EF4-FFF2-40B4-BE49-F238E27FC236}">
                <a16:creationId xmlns:a16="http://schemas.microsoft.com/office/drawing/2014/main" id="{01A846C1-DBF8-4839-BE23-6FA11B61C147}"/>
              </a:ext>
            </a:extLst>
          </p:cNvPr>
          <p:cNvSpPr txBox="1"/>
          <p:nvPr/>
        </p:nvSpPr>
        <p:spPr>
          <a:xfrm>
            <a:off x="617793" y="4130324"/>
            <a:ext cx="2011550" cy="276999"/>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SimHei" charset="-122"/>
                <a:ea typeface="SimHei" charset="-122"/>
                <a:cs typeface="SimHei" charset="-122"/>
              </a:rPr>
              <a:t>小组白板</a:t>
            </a:r>
          </a:p>
        </p:txBody>
      </p:sp>
      <p:sp>
        <p:nvSpPr>
          <p:cNvPr id="56" name="文本框 55">
            <a:extLst>
              <a:ext uri="{FF2B5EF4-FFF2-40B4-BE49-F238E27FC236}">
                <a16:creationId xmlns:a16="http://schemas.microsoft.com/office/drawing/2014/main" id="{012EBC13-C6AF-4EE6-9205-6401B0AA6F4E}"/>
              </a:ext>
            </a:extLst>
          </p:cNvPr>
          <p:cNvSpPr txBox="1"/>
          <p:nvPr/>
        </p:nvSpPr>
        <p:spPr>
          <a:xfrm>
            <a:off x="3007148" y="4751308"/>
            <a:ext cx="2011550" cy="276999"/>
          </a:xfrm>
          <a:prstGeom prst="rect">
            <a:avLst/>
          </a:prstGeom>
          <a:noFill/>
        </p:spPr>
        <p:txBody>
          <a:bodyPr wrap="square" rtlCol="0">
            <a:spAutoFit/>
          </a:bodyPr>
          <a:lstStyle/>
          <a:p>
            <a:pPr algn="ctr"/>
            <a:r>
              <a:rPr lang="zh-CN" altLang="en-US" sz="1200" dirty="0">
                <a:solidFill>
                  <a:schemeClr val="tx1">
                    <a:lumMod val="75000"/>
                    <a:lumOff val="25000"/>
                  </a:schemeClr>
                </a:solidFill>
                <a:latin typeface="SimHei" charset="-122"/>
                <a:ea typeface="SimHei" charset="-122"/>
                <a:cs typeface="SimHei" charset="-122"/>
              </a:rPr>
              <a:t>计分板</a:t>
            </a:r>
          </a:p>
        </p:txBody>
      </p:sp>
      <p:sp>
        <p:nvSpPr>
          <p:cNvPr id="33" name="标题 4"/>
          <p:cNvSpPr txBox="1">
            <a:spLocks/>
          </p:cNvSpPr>
          <p:nvPr/>
        </p:nvSpPr>
        <p:spPr>
          <a:xfrm>
            <a:off x="976892" y="84843"/>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dirty="0">
                <a:solidFill>
                  <a:schemeClr val="tx1">
                    <a:lumMod val="75000"/>
                    <a:lumOff val="25000"/>
                  </a:schemeClr>
                </a:solidFill>
                <a:latin typeface="SimHei" charset="-122"/>
                <a:ea typeface="SimHei" charset="-122"/>
                <a:cs typeface="SimHei" charset="-122"/>
              </a:rPr>
              <a:t>锐捷如何支撑</a:t>
            </a:r>
            <a:r>
              <a:rPr lang="en-US" altLang="zh-CN" sz="2400" dirty="0">
                <a:solidFill>
                  <a:schemeClr val="tx1">
                    <a:lumMod val="75000"/>
                    <a:lumOff val="25000"/>
                  </a:schemeClr>
                </a:solidFill>
                <a:latin typeface="SimHei" charset="-122"/>
                <a:ea typeface="SimHei" charset="-122"/>
                <a:cs typeface="SimHei" charset="-122"/>
              </a:rPr>
              <a:t>TBL</a:t>
            </a:r>
            <a:r>
              <a:rPr lang="zh-CN" altLang="en-US" sz="2400" dirty="0">
                <a:solidFill>
                  <a:schemeClr val="tx1">
                    <a:lumMod val="75000"/>
                    <a:lumOff val="25000"/>
                  </a:schemeClr>
                </a:solidFill>
                <a:latin typeface="SimHei" charset="-122"/>
                <a:ea typeface="SimHei" charset="-122"/>
                <a:cs typeface="SimHei" charset="-122"/>
              </a:rPr>
              <a:t>（</a:t>
            </a:r>
            <a:r>
              <a:rPr lang="en-US" altLang="zh-CN" sz="2400" dirty="0">
                <a:solidFill>
                  <a:schemeClr val="tx1">
                    <a:lumMod val="75000"/>
                    <a:lumOff val="25000"/>
                  </a:schemeClr>
                </a:solidFill>
                <a:latin typeface="SimHei" charset="-122"/>
                <a:ea typeface="SimHei" charset="-122"/>
                <a:cs typeface="SimHei" charset="-122"/>
              </a:rPr>
              <a:t>Team-Based Learning</a:t>
            </a:r>
            <a:r>
              <a:rPr lang="zh-CN" altLang="en-US" sz="2400" dirty="0">
                <a:solidFill>
                  <a:schemeClr val="tx1">
                    <a:lumMod val="75000"/>
                    <a:lumOff val="25000"/>
                  </a:schemeClr>
                </a:solidFill>
                <a:latin typeface="SimHei" charset="-122"/>
                <a:ea typeface="SimHei" charset="-122"/>
                <a:cs typeface="SimHei" charset="-122"/>
              </a:rPr>
              <a:t>）教学模式</a:t>
            </a:r>
            <a:br>
              <a:rPr lang="zh-CN" altLang="en-US" sz="2400" dirty="0">
                <a:solidFill>
                  <a:schemeClr val="bg1"/>
                </a:solidFill>
                <a:latin typeface="SimHei" charset="-122"/>
                <a:ea typeface="SimHei" charset="-122"/>
                <a:cs typeface="SimHei" charset="-122"/>
              </a:rPr>
            </a:br>
            <a:endParaRPr lang="zh-CN" altLang="en-US" sz="2400" dirty="0"/>
          </a:p>
        </p:txBody>
      </p:sp>
      <p:cxnSp>
        <p:nvCxnSpPr>
          <p:cNvPr id="57" name="直接箭头连接符 12">
            <a:extLst>
              <a:ext uri="{FF2B5EF4-FFF2-40B4-BE49-F238E27FC236}">
                <a16:creationId xmlns:a16="http://schemas.microsoft.com/office/drawing/2014/main" id="{92619424-D939-4770-90BF-5EA8C2A1338E}"/>
              </a:ext>
            </a:extLst>
          </p:cNvPr>
          <p:cNvCxnSpPr>
            <a:cxnSpLocks/>
          </p:cNvCxnSpPr>
          <p:nvPr/>
        </p:nvCxnSpPr>
        <p:spPr>
          <a:xfrm>
            <a:off x="7086996" y="1815823"/>
            <a:ext cx="0" cy="146912"/>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59" name="直接箭头连接符 12">
            <a:extLst>
              <a:ext uri="{FF2B5EF4-FFF2-40B4-BE49-F238E27FC236}">
                <a16:creationId xmlns:a16="http://schemas.microsoft.com/office/drawing/2014/main" id="{92619424-D939-4770-90BF-5EA8C2A1338E}"/>
              </a:ext>
            </a:extLst>
          </p:cNvPr>
          <p:cNvCxnSpPr>
            <a:cxnSpLocks/>
          </p:cNvCxnSpPr>
          <p:nvPr/>
        </p:nvCxnSpPr>
        <p:spPr>
          <a:xfrm>
            <a:off x="7086996" y="1251209"/>
            <a:ext cx="0" cy="146912"/>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73" name="直接箭头连接符 12">
            <a:extLst>
              <a:ext uri="{FF2B5EF4-FFF2-40B4-BE49-F238E27FC236}">
                <a16:creationId xmlns:a16="http://schemas.microsoft.com/office/drawing/2014/main" id="{92619424-D939-4770-90BF-5EA8C2A1338E}"/>
              </a:ext>
            </a:extLst>
          </p:cNvPr>
          <p:cNvCxnSpPr>
            <a:cxnSpLocks/>
          </p:cNvCxnSpPr>
          <p:nvPr/>
        </p:nvCxnSpPr>
        <p:spPr>
          <a:xfrm>
            <a:off x="7086996" y="2398163"/>
            <a:ext cx="0" cy="146912"/>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74" name="直接箭头连接符 12">
            <a:extLst>
              <a:ext uri="{FF2B5EF4-FFF2-40B4-BE49-F238E27FC236}">
                <a16:creationId xmlns:a16="http://schemas.microsoft.com/office/drawing/2014/main" id="{92619424-D939-4770-90BF-5EA8C2A1338E}"/>
              </a:ext>
            </a:extLst>
          </p:cNvPr>
          <p:cNvCxnSpPr>
            <a:cxnSpLocks/>
          </p:cNvCxnSpPr>
          <p:nvPr/>
        </p:nvCxnSpPr>
        <p:spPr>
          <a:xfrm>
            <a:off x="7086996" y="3291148"/>
            <a:ext cx="0" cy="146912"/>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75" name="直接箭头连接符 12">
            <a:extLst>
              <a:ext uri="{FF2B5EF4-FFF2-40B4-BE49-F238E27FC236}">
                <a16:creationId xmlns:a16="http://schemas.microsoft.com/office/drawing/2014/main" id="{92619424-D939-4770-90BF-5EA8C2A1338E}"/>
              </a:ext>
            </a:extLst>
          </p:cNvPr>
          <p:cNvCxnSpPr>
            <a:cxnSpLocks/>
          </p:cNvCxnSpPr>
          <p:nvPr/>
        </p:nvCxnSpPr>
        <p:spPr>
          <a:xfrm>
            <a:off x="7086996" y="3970032"/>
            <a:ext cx="0" cy="146912"/>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spTree>
    <p:extLst>
      <p:ext uri="{BB962C8B-B14F-4D97-AF65-F5344CB8AC3E}">
        <p14:creationId xmlns:p14="http://schemas.microsoft.com/office/powerpoint/2010/main" val="3297509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736723" y="1241207"/>
            <a:ext cx="7886700" cy="1569645"/>
          </a:xfrm>
          <a:prstGeom prst="rect">
            <a:avLst/>
          </a:prstGeom>
        </p:spPr>
        <p:txBody>
          <a:bodyPr>
            <a:noAutofit/>
          </a:bodyPr>
          <a:lstStyle/>
          <a:p>
            <a:pPr defTabSz="685800">
              <a:lnSpc>
                <a:spcPct val="150000"/>
              </a:lnSpc>
              <a:buSzPct val="110000"/>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以问题为中心以学生为主体的教育学习模式。</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defTabSz="685800">
              <a:lnSpc>
                <a:spcPct val="150000"/>
              </a:lnSpc>
              <a:buSzPct val="110000"/>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强调学习要围绕具体而复杂的任务和问题展开，鼓励学生自主学习、反思学习，培养学生高级思维能力。</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defTabSz="685800">
              <a:lnSpc>
                <a:spcPct val="150000"/>
              </a:lnSpc>
              <a:buSzPct val="110000"/>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是以问题（项目）为导向，小组合作学习为方式，运用多学科知识分析解决问题。</a:t>
            </a:r>
          </a:p>
        </p:txBody>
      </p:sp>
      <p:sp>
        <p:nvSpPr>
          <p:cNvPr id="17" name="标题 4"/>
          <p:cNvSpPr txBox="1">
            <a:spLocks/>
          </p:cNvSpPr>
          <p:nvPr/>
        </p:nvSpPr>
        <p:spPr>
          <a:xfrm>
            <a:off x="419331" y="107145"/>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en-US" altLang="zh-CN" sz="2400" b="0" dirty="0">
                <a:solidFill>
                  <a:schemeClr val="tx1">
                    <a:lumMod val="75000"/>
                    <a:lumOff val="25000"/>
                  </a:schemeClr>
                </a:solidFill>
                <a:cs typeface="SimHei" charset="-122"/>
              </a:rPr>
              <a:t>PBL</a:t>
            </a:r>
            <a:r>
              <a:rPr lang="zh-CN" altLang="en-US" sz="2400" b="0" dirty="0">
                <a:solidFill>
                  <a:schemeClr val="tx1">
                    <a:lumMod val="75000"/>
                    <a:lumOff val="25000"/>
                  </a:schemeClr>
                </a:solidFill>
                <a:cs typeface="SimHei" charset="-122"/>
              </a:rPr>
              <a:t>（</a:t>
            </a:r>
            <a:r>
              <a:rPr lang="en-US" altLang="zh-CN" sz="2400" b="0" dirty="0">
                <a:solidFill>
                  <a:schemeClr val="tx1">
                    <a:lumMod val="75000"/>
                    <a:lumOff val="25000"/>
                  </a:schemeClr>
                </a:solidFill>
                <a:cs typeface="SimHei" charset="-122"/>
              </a:rPr>
              <a:t>Problem-Based Learning</a:t>
            </a:r>
            <a:r>
              <a:rPr lang="zh-CN" altLang="en-US" sz="2400" b="0" dirty="0">
                <a:solidFill>
                  <a:schemeClr val="tx1">
                    <a:lumMod val="75000"/>
                    <a:lumOff val="25000"/>
                  </a:schemeClr>
                </a:solidFill>
                <a:cs typeface="SimHei" charset="-122"/>
              </a:rPr>
              <a:t>）教学模式</a:t>
            </a:r>
          </a:p>
        </p:txBody>
      </p:sp>
      <p:sp>
        <p:nvSpPr>
          <p:cNvPr id="18" name="矩形 17">
            <a:extLst>
              <a:ext uri="{FF2B5EF4-FFF2-40B4-BE49-F238E27FC236}">
                <a16:creationId xmlns:a16="http://schemas.microsoft.com/office/drawing/2014/main" id="{8C6E03E0-E45E-4897-94D7-9073CC770A2D}"/>
              </a:ext>
            </a:extLst>
          </p:cNvPr>
          <p:cNvSpPr/>
          <p:nvPr/>
        </p:nvSpPr>
        <p:spPr>
          <a:xfrm>
            <a:off x="759647" y="3287535"/>
            <a:ext cx="1138918" cy="382221"/>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任务布置</a:t>
            </a:r>
          </a:p>
        </p:txBody>
      </p:sp>
      <p:sp>
        <p:nvSpPr>
          <p:cNvPr id="19" name="矩形 18">
            <a:extLst>
              <a:ext uri="{FF2B5EF4-FFF2-40B4-BE49-F238E27FC236}">
                <a16:creationId xmlns:a16="http://schemas.microsoft.com/office/drawing/2014/main" id="{94E296B9-B975-49D1-AF6C-23AA5B47F757}"/>
              </a:ext>
            </a:extLst>
          </p:cNvPr>
          <p:cNvSpPr/>
          <p:nvPr/>
        </p:nvSpPr>
        <p:spPr>
          <a:xfrm>
            <a:off x="2419038" y="3287535"/>
            <a:ext cx="1138918" cy="382221"/>
          </a:xfrm>
          <a:prstGeom prst="rect">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课下研究</a:t>
            </a:r>
          </a:p>
        </p:txBody>
      </p:sp>
      <p:sp>
        <p:nvSpPr>
          <p:cNvPr id="20" name="矩形 19">
            <a:extLst>
              <a:ext uri="{FF2B5EF4-FFF2-40B4-BE49-F238E27FC236}">
                <a16:creationId xmlns:a16="http://schemas.microsoft.com/office/drawing/2014/main" id="{B56C9FAB-5A0E-4202-8BAD-0A7A66827895}"/>
              </a:ext>
            </a:extLst>
          </p:cNvPr>
          <p:cNvSpPr/>
          <p:nvPr/>
        </p:nvSpPr>
        <p:spPr>
          <a:xfrm>
            <a:off x="4078429" y="3287535"/>
            <a:ext cx="1138918" cy="3822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课上展示</a:t>
            </a:r>
          </a:p>
        </p:txBody>
      </p:sp>
      <p:sp>
        <p:nvSpPr>
          <p:cNvPr id="21" name="矩形 20">
            <a:extLst>
              <a:ext uri="{FF2B5EF4-FFF2-40B4-BE49-F238E27FC236}">
                <a16:creationId xmlns:a16="http://schemas.microsoft.com/office/drawing/2014/main" id="{DE9C51C5-A7D5-461A-831C-8F437A0C4B5C}"/>
              </a:ext>
            </a:extLst>
          </p:cNvPr>
          <p:cNvSpPr/>
          <p:nvPr/>
        </p:nvSpPr>
        <p:spPr>
          <a:xfrm>
            <a:off x="5737819" y="3287535"/>
            <a:ext cx="1138918" cy="3822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评价总结</a:t>
            </a:r>
          </a:p>
        </p:txBody>
      </p:sp>
      <p:sp>
        <p:nvSpPr>
          <p:cNvPr id="22" name="矩形 21">
            <a:extLst>
              <a:ext uri="{FF2B5EF4-FFF2-40B4-BE49-F238E27FC236}">
                <a16:creationId xmlns:a16="http://schemas.microsoft.com/office/drawing/2014/main" id="{B51F1E0C-A3DE-4124-BB0B-8C84494FD08D}"/>
              </a:ext>
            </a:extLst>
          </p:cNvPr>
          <p:cNvSpPr/>
          <p:nvPr/>
        </p:nvSpPr>
        <p:spPr>
          <a:xfrm>
            <a:off x="7397210" y="3287534"/>
            <a:ext cx="1138918" cy="3822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成果沉淀</a:t>
            </a:r>
          </a:p>
        </p:txBody>
      </p:sp>
      <p:cxnSp>
        <p:nvCxnSpPr>
          <p:cNvPr id="23" name="直接箭头连接符 16">
            <a:extLst>
              <a:ext uri="{FF2B5EF4-FFF2-40B4-BE49-F238E27FC236}">
                <a16:creationId xmlns:a16="http://schemas.microsoft.com/office/drawing/2014/main" id="{D697EFD1-0DED-4525-9646-E2D392C978CD}"/>
              </a:ext>
            </a:extLst>
          </p:cNvPr>
          <p:cNvCxnSpPr/>
          <p:nvPr/>
        </p:nvCxnSpPr>
        <p:spPr>
          <a:xfrm flipV="1">
            <a:off x="1993047" y="3464758"/>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16">
            <a:extLst>
              <a:ext uri="{FF2B5EF4-FFF2-40B4-BE49-F238E27FC236}">
                <a16:creationId xmlns:a16="http://schemas.microsoft.com/office/drawing/2014/main" id="{D697EFD1-0DED-4525-9646-E2D392C978CD}"/>
              </a:ext>
            </a:extLst>
          </p:cNvPr>
          <p:cNvCxnSpPr/>
          <p:nvPr/>
        </p:nvCxnSpPr>
        <p:spPr>
          <a:xfrm flipV="1">
            <a:off x="3701493" y="3464758"/>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16">
            <a:extLst>
              <a:ext uri="{FF2B5EF4-FFF2-40B4-BE49-F238E27FC236}">
                <a16:creationId xmlns:a16="http://schemas.microsoft.com/office/drawing/2014/main" id="{D697EFD1-0DED-4525-9646-E2D392C978CD}"/>
              </a:ext>
            </a:extLst>
          </p:cNvPr>
          <p:cNvCxnSpPr/>
          <p:nvPr/>
        </p:nvCxnSpPr>
        <p:spPr>
          <a:xfrm flipV="1">
            <a:off x="5317719" y="3464758"/>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16">
            <a:extLst>
              <a:ext uri="{FF2B5EF4-FFF2-40B4-BE49-F238E27FC236}">
                <a16:creationId xmlns:a16="http://schemas.microsoft.com/office/drawing/2014/main" id="{D697EFD1-0DED-4525-9646-E2D392C978CD}"/>
              </a:ext>
            </a:extLst>
          </p:cNvPr>
          <p:cNvCxnSpPr/>
          <p:nvPr/>
        </p:nvCxnSpPr>
        <p:spPr>
          <a:xfrm flipV="1">
            <a:off x="6971711" y="3464758"/>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30EE20B0-FED6-49CB-8CCF-53C5B664CF65}"/>
              </a:ext>
            </a:extLst>
          </p:cNvPr>
          <p:cNvSpPr/>
          <p:nvPr/>
        </p:nvSpPr>
        <p:spPr>
          <a:xfrm>
            <a:off x="4002542" y="3241060"/>
            <a:ext cx="2969169" cy="466364"/>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cs typeface="SimHei" charset="-122"/>
            </a:endParaRPr>
          </a:p>
        </p:txBody>
      </p:sp>
    </p:spTree>
    <p:extLst>
      <p:ext uri="{BB962C8B-B14F-4D97-AF65-F5344CB8AC3E}">
        <p14:creationId xmlns:p14="http://schemas.microsoft.com/office/powerpoint/2010/main" val="1220136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FE4CE2-CCF4-44CA-9368-1CA8E4ECADE3}"/>
              </a:ext>
            </a:extLst>
          </p:cNvPr>
          <p:cNvPicPr>
            <a:picLocks noChangeAspect="1"/>
          </p:cNvPicPr>
          <p:nvPr/>
        </p:nvPicPr>
        <p:blipFill rotWithShape="1">
          <a:blip r:embed="rId2">
            <a:extLst>
              <a:ext uri="{28A0092B-C50C-407E-A947-70E740481C1C}">
                <a14:useLocalDpi xmlns:a14="http://schemas.microsoft.com/office/drawing/2010/main" val="0"/>
              </a:ext>
            </a:extLst>
          </a:blip>
          <a:srcRect l="30802"/>
          <a:stretch/>
        </p:blipFill>
        <p:spPr>
          <a:xfrm>
            <a:off x="3158102" y="1217754"/>
            <a:ext cx="2420235" cy="2626148"/>
          </a:xfrm>
          <a:prstGeom prst="roundRect">
            <a:avLst/>
          </a:prstGeom>
        </p:spPr>
      </p:pic>
      <p:sp>
        <p:nvSpPr>
          <p:cNvPr id="4" name="矩形 3">
            <a:extLst>
              <a:ext uri="{FF2B5EF4-FFF2-40B4-BE49-F238E27FC236}">
                <a16:creationId xmlns:a16="http://schemas.microsoft.com/office/drawing/2014/main" id="{A547BF25-E0D8-44F1-914A-928B954DF47B}"/>
              </a:ext>
            </a:extLst>
          </p:cNvPr>
          <p:cNvSpPr/>
          <p:nvPr/>
        </p:nvSpPr>
        <p:spPr>
          <a:xfrm>
            <a:off x="3339136" y="3964193"/>
            <a:ext cx="978693" cy="264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教务处领导</a:t>
            </a:r>
          </a:p>
        </p:txBody>
      </p:sp>
      <p:sp>
        <p:nvSpPr>
          <p:cNvPr id="6" name="矩形 5">
            <a:extLst>
              <a:ext uri="{FF2B5EF4-FFF2-40B4-BE49-F238E27FC236}">
                <a16:creationId xmlns:a16="http://schemas.microsoft.com/office/drawing/2014/main" id="{2B0664D5-0433-4D2E-A45C-661C053A57AF}"/>
              </a:ext>
            </a:extLst>
          </p:cNvPr>
          <p:cNvSpPr/>
          <p:nvPr/>
        </p:nvSpPr>
        <p:spPr>
          <a:xfrm>
            <a:off x="4368219" y="3964193"/>
            <a:ext cx="978693" cy="264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教学厂商</a:t>
            </a:r>
          </a:p>
        </p:txBody>
      </p:sp>
      <p:sp>
        <p:nvSpPr>
          <p:cNvPr id="7" name="对话气泡: 椭圆形 6">
            <a:extLst>
              <a:ext uri="{FF2B5EF4-FFF2-40B4-BE49-F238E27FC236}">
                <a16:creationId xmlns:a16="http://schemas.microsoft.com/office/drawing/2014/main" id="{C8F9A261-0E02-46E3-8D60-73FCAF0E23E3}"/>
              </a:ext>
            </a:extLst>
          </p:cNvPr>
          <p:cNvSpPr/>
          <p:nvPr/>
        </p:nvSpPr>
        <p:spPr>
          <a:xfrm>
            <a:off x="615555" y="1057136"/>
            <a:ext cx="2168105" cy="783734"/>
          </a:xfrm>
          <a:prstGeom prst="wedgeEllipseCallout">
            <a:avLst>
              <a:gd name="adj1" fmla="val 60178"/>
              <a:gd name="adj2" fmla="val 57045"/>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领导希望通过建设来促进模式改革</a:t>
            </a:r>
          </a:p>
        </p:txBody>
      </p:sp>
      <p:sp>
        <p:nvSpPr>
          <p:cNvPr id="8" name="对话气泡: 椭圆形 7">
            <a:extLst>
              <a:ext uri="{FF2B5EF4-FFF2-40B4-BE49-F238E27FC236}">
                <a16:creationId xmlns:a16="http://schemas.microsoft.com/office/drawing/2014/main" id="{06ADC2B6-0F45-4A35-8297-1FB3FFDB2D88}"/>
              </a:ext>
            </a:extLst>
          </p:cNvPr>
          <p:cNvSpPr/>
          <p:nvPr/>
        </p:nvSpPr>
        <p:spPr>
          <a:xfrm>
            <a:off x="205189" y="2160607"/>
            <a:ext cx="2203481" cy="740441"/>
          </a:xfrm>
          <a:prstGeom prst="wedgeEllipseCallout">
            <a:avLst>
              <a:gd name="adj1" fmla="val 79206"/>
              <a:gd name="adj2" fmla="val -184"/>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你们的智慧教室智慧在哪里？</a:t>
            </a:r>
          </a:p>
        </p:txBody>
      </p:sp>
      <p:sp>
        <p:nvSpPr>
          <p:cNvPr id="9" name="对话气泡: 椭圆形 8">
            <a:extLst>
              <a:ext uri="{FF2B5EF4-FFF2-40B4-BE49-F238E27FC236}">
                <a16:creationId xmlns:a16="http://schemas.microsoft.com/office/drawing/2014/main" id="{A8349CA5-756D-4D71-AA05-43C2C1A3AE40}"/>
              </a:ext>
            </a:extLst>
          </p:cNvPr>
          <p:cNvSpPr/>
          <p:nvPr/>
        </p:nvSpPr>
        <p:spPr>
          <a:xfrm>
            <a:off x="541329" y="3313281"/>
            <a:ext cx="1931194" cy="656732"/>
          </a:xfrm>
          <a:prstGeom prst="wedgeEllipseCallout">
            <a:avLst>
              <a:gd name="adj1" fmla="val 65953"/>
              <a:gd name="adj2" fmla="val -49589"/>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那么你们是怎么支撑的呢？</a:t>
            </a:r>
          </a:p>
        </p:txBody>
      </p:sp>
      <p:sp>
        <p:nvSpPr>
          <p:cNvPr id="10" name="对话气泡: 椭圆形 9">
            <a:extLst>
              <a:ext uri="{FF2B5EF4-FFF2-40B4-BE49-F238E27FC236}">
                <a16:creationId xmlns:a16="http://schemas.microsoft.com/office/drawing/2014/main" id="{37E8E774-725B-4FF8-91EC-6276EDE7D653}"/>
              </a:ext>
            </a:extLst>
          </p:cNvPr>
          <p:cNvSpPr/>
          <p:nvPr/>
        </p:nvSpPr>
        <p:spPr>
          <a:xfrm>
            <a:off x="6117963" y="1041506"/>
            <a:ext cx="2430685" cy="1119101"/>
          </a:xfrm>
          <a:prstGeom prst="wedgeEllipseCallout">
            <a:avLst>
              <a:gd name="adj1" fmla="val -68814"/>
              <a:gd name="adj2" fmla="val 11033"/>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领导您好，我们有中控、大屏和教学软件，一体化建设，部署简单</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对话气泡: 椭圆形 10">
            <a:extLst>
              <a:ext uri="{FF2B5EF4-FFF2-40B4-BE49-F238E27FC236}">
                <a16:creationId xmlns:a16="http://schemas.microsoft.com/office/drawing/2014/main" id="{8FEAD90D-4A8F-4D70-8A47-91092BA06726}"/>
              </a:ext>
            </a:extLst>
          </p:cNvPr>
          <p:cNvSpPr/>
          <p:nvPr/>
        </p:nvSpPr>
        <p:spPr>
          <a:xfrm>
            <a:off x="6211632" y="2454560"/>
            <a:ext cx="2611220" cy="1187087"/>
          </a:xfrm>
          <a:prstGeom prst="wedgeEllipseCallout">
            <a:avLst>
              <a:gd name="adj1" fmla="val -64439"/>
              <a:gd name="adj2" fmla="val -16139"/>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我们认为真正的智慧教室是要能够支撑智慧教学，帮助师生提升教与学的效果和效率</a:t>
            </a:r>
          </a:p>
        </p:txBody>
      </p:sp>
      <p:sp>
        <p:nvSpPr>
          <p:cNvPr id="12" name="对话气泡: 椭圆形 11">
            <a:extLst>
              <a:ext uri="{FF2B5EF4-FFF2-40B4-BE49-F238E27FC236}">
                <a16:creationId xmlns:a16="http://schemas.microsoft.com/office/drawing/2014/main" id="{B3B78F61-BAA3-4A49-BFA8-D7343C69635E}"/>
              </a:ext>
            </a:extLst>
          </p:cNvPr>
          <p:cNvSpPr/>
          <p:nvPr/>
        </p:nvSpPr>
        <p:spPr>
          <a:xfrm>
            <a:off x="5952779" y="3758489"/>
            <a:ext cx="963176" cy="536299"/>
          </a:xfrm>
          <a:prstGeom prst="wedgeEllipseCallout">
            <a:avLst>
              <a:gd name="adj1" fmla="val -77464"/>
              <a:gd name="adj2" fmla="val -50092"/>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标题 4">
            <a:extLst>
              <a:ext uri="{FF2B5EF4-FFF2-40B4-BE49-F238E27FC236}">
                <a16:creationId xmlns:a16="http://schemas.microsoft.com/office/drawing/2014/main" id="{F3C46F4F-0377-4C32-BC12-8F228D629CD2}"/>
              </a:ext>
            </a:extLst>
          </p:cNvPr>
          <p:cNvSpPr txBox="1">
            <a:spLocks/>
          </p:cNvSpPr>
          <p:nvPr/>
        </p:nvSpPr>
        <p:spPr>
          <a:xfrm>
            <a:off x="401489" y="102274"/>
            <a:ext cx="858193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为什么要了解教学理论？</a:t>
            </a:r>
            <a:endParaRPr lang="zh-CN" altLang="en-US" sz="2400" b="0" dirty="0"/>
          </a:p>
        </p:txBody>
      </p:sp>
    </p:spTree>
    <p:extLst>
      <p:ext uri="{BB962C8B-B14F-4D97-AF65-F5344CB8AC3E}">
        <p14:creationId xmlns:p14="http://schemas.microsoft.com/office/powerpoint/2010/main" val="33872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34985DA8-6200-48D1-A556-E754271FE3AA}"/>
              </a:ext>
            </a:extLst>
          </p:cNvPr>
          <p:cNvGrpSpPr/>
          <p:nvPr/>
        </p:nvGrpSpPr>
        <p:grpSpPr>
          <a:xfrm>
            <a:off x="683760" y="-819660"/>
            <a:ext cx="7776481" cy="274239"/>
            <a:chOff x="985158" y="6030682"/>
            <a:chExt cx="10368641" cy="642261"/>
          </a:xfrm>
        </p:grpSpPr>
        <p:sp>
          <p:nvSpPr>
            <p:cNvPr id="31" name="矩形 30">
              <a:extLst>
                <a:ext uri="{FF2B5EF4-FFF2-40B4-BE49-F238E27FC236}">
                  <a16:creationId xmlns:a16="http://schemas.microsoft.com/office/drawing/2014/main" id="{A46B72CC-C9BF-4FE6-9266-B25C180AB561}"/>
                </a:ext>
              </a:extLst>
            </p:cNvPr>
            <p:cNvSpPr/>
            <p:nvPr/>
          </p:nvSpPr>
          <p:spPr>
            <a:xfrm>
              <a:off x="985158" y="6030686"/>
              <a:ext cx="1518557" cy="642257"/>
            </a:xfrm>
            <a:prstGeom prst="rect">
              <a:avLst/>
            </a:prstGeom>
            <a:solidFill>
              <a:srgbClr val="469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rPr>
                <a:t>任务布置</a:t>
              </a:r>
            </a:p>
          </p:txBody>
        </p:sp>
        <p:sp>
          <p:nvSpPr>
            <p:cNvPr id="32" name="矩形 31">
              <a:extLst>
                <a:ext uri="{FF2B5EF4-FFF2-40B4-BE49-F238E27FC236}">
                  <a16:creationId xmlns:a16="http://schemas.microsoft.com/office/drawing/2014/main" id="{20508DE6-C7B3-4AF9-A1BF-C8FE20855420}"/>
                </a:ext>
              </a:extLst>
            </p:cNvPr>
            <p:cNvSpPr/>
            <p:nvPr/>
          </p:nvSpPr>
          <p:spPr>
            <a:xfrm>
              <a:off x="3197679" y="6030685"/>
              <a:ext cx="1518557" cy="642257"/>
            </a:xfrm>
            <a:prstGeom prst="rect">
              <a:avLst/>
            </a:prstGeom>
            <a:solidFill>
              <a:srgbClr val="469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rPr>
                <a:t>课下研究</a:t>
              </a:r>
            </a:p>
          </p:txBody>
        </p:sp>
        <p:sp>
          <p:nvSpPr>
            <p:cNvPr id="33" name="矩形 32">
              <a:extLst>
                <a:ext uri="{FF2B5EF4-FFF2-40B4-BE49-F238E27FC236}">
                  <a16:creationId xmlns:a16="http://schemas.microsoft.com/office/drawing/2014/main" id="{E4F3047E-C2D8-4A03-89DA-826B76A50CBA}"/>
                </a:ext>
              </a:extLst>
            </p:cNvPr>
            <p:cNvSpPr/>
            <p:nvPr/>
          </p:nvSpPr>
          <p:spPr>
            <a:xfrm>
              <a:off x="5410200" y="6030684"/>
              <a:ext cx="1518557" cy="642257"/>
            </a:xfrm>
            <a:prstGeom prst="rect">
              <a:avLst/>
            </a:prstGeom>
            <a:solidFill>
              <a:srgbClr val="9CB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rPr>
                <a:t>课上展示</a:t>
              </a:r>
            </a:p>
          </p:txBody>
        </p:sp>
        <p:sp>
          <p:nvSpPr>
            <p:cNvPr id="34" name="矩形 33">
              <a:extLst>
                <a:ext uri="{FF2B5EF4-FFF2-40B4-BE49-F238E27FC236}">
                  <a16:creationId xmlns:a16="http://schemas.microsoft.com/office/drawing/2014/main" id="{CBF65140-9783-4A27-A249-E78F46AA0243}"/>
                </a:ext>
              </a:extLst>
            </p:cNvPr>
            <p:cNvSpPr/>
            <p:nvPr/>
          </p:nvSpPr>
          <p:spPr>
            <a:xfrm>
              <a:off x="7622721" y="6030682"/>
              <a:ext cx="1518557" cy="642257"/>
            </a:xfrm>
            <a:prstGeom prst="rect">
              <a:avLst/>
            </a:prstGeom>
            <a:solidFill>
              <a:srgbClr val="9CB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rPr>
                <a:t>评价总结</a:t>
              </a:r>
            </a:p>
          </p:txBody>
        </p:sp>
        <p:sp>
          <p:nvSpPr>
            <p:cNvPr id="35" name="矩形 34">
              <a:extLst>
                <a:ext uri="{FF2B5EF4-FFF2-40B4-BE49-F238E27FC236}">
                  <a16:creationId xmlns:a16="http://schemas.microsoft.com/office/drawing/2014/main" id="{FAB4DB35-E20B-42FB-82FD-35A0EFDD80EA}"/>
                </a:ext>
              </a:extLst>
            </p:cNvPr>
            <p:cNvSpPr/>
            <p:nvPr/>
          </p:nvSpPr>
          <p:spPr>
            <a:xfrm>
              <a:off x="9835242" y="6030682"/>
              <a:ext cx="1518557" cy="642257"/>
            </a:xfrm>
            <a:prstGeom prst="rect">
              <a:avLst/>
            </a:prstGeom>
            <a:solidFill>
              <a:srgbClr val="469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rPr>
                <a:t>成果沉淀</a:t>
              </a:r>
            </a:p>
          </p:txBody>
        </p:sp>
        <p:cxnSp>
          <p:nvCxnSpPr>
            <p:cNvPr id="36" name="直接箭头连接符 25">
              <a:extLst>
                <a:ext uri="{FF2B5EF4-FFF2-40B4-BE49-F238E27FC236}">
                  <a16:creationId xmlns:a16="http://schemas.microsoft.com/office/drawing/2014/main" id="{0A074653-2A2B-4146-8713-6B39A8B6C4E1}"/>
                </a:ext>
              </a:extLst>
            </p:cNvPr>
            <p:cNvCxnSpPr>
              <a:stCxn id="31" idx="3"/>
              <a:endCxn id="32" idx="1"/>
            </p:cNvCxnSpPr>
            <p:nvPr/>
          </p:nvCxnSpPr>
          <p:spPr>
            <a:xfrm flipV="1">
              <a:off x="2503715" y="6351814"/>
              <a:ext cx="69396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29">
              <a:extLst>
                <a:ext uri="{FF2B5EF4-FFF2-40B4-BE49-F238E27FC236}">
                  <a16:creationId xmlns:a16="http://schemas.microsoft.com/office/drawing/2014/main" id="{CBB6B73E-2381-4729-A301-082AD15B1640}"/>
                </a:ext>
              </a:extLst>
            </p:cNvPr>
            <p:cNvCxnSpPr>
              <a:stCxn id="33" idx="3"/>
              <a:endCxn id="34" idx="1"/>
            </p:cNvCxnSpPr>
            <p:nvPr/>
          </p:nvCxnSpPr>
          <p:spPr>
            <a:xfrm flipV="1">
              <a:off x="6928757" y="6351811"/>
              <a:ext cx="693964" cy="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27">
              <a:extLst>
                <a:ext uri="{FF2B5EF4-FFF2-40B4-BE49-F238E27FC236}">
                  <a16:creationId xmlns:a16="http://schemas.microsoft.com/office/drawing/2014/main" id="{863C6AFF-517D-44D3-B3E2-2E822698BE13}"/>
                </a:ext>
              </a:extLst>
            </p:cNvPr>
            <p:cNvCxnSpPr>
              <a:stCxn id="32" idx="3"/>
              <a:endCxn id="33" idx="1"/>
            </p:cNvCxnSpPr>
            <p:nvPr/>
          </p:nvCxnSpPr>
          <p:spPr>
            <a:xfrm flipV="1">
              <a:off x="4716236" y="6351813"/>
              <a:ext cx="69396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1">
              <a:extLst>
                <a:ext uri="{FF2B5EF4-FFF2-40B4-BE49-F238E27FC236}">
                  <a16:creationId xmlns:a16="http://schemas.microsoft.com/office/drawing/2014/main" id="{F9C57D2C-E459-488C-B1B2-FA4844691995}"/>
                </a:ext>
              </a:extLst>
            </p:cNvPr>
            <p:cNvCxnSpPr>
              <a:stCxn id="34" idx="3"/>
              <a:endCxn id="35" idx="1"/>
            </p:cNvCxnSpPr>
            <p:nvPr/>
          </p:nvCxnSpPr>
          <p:spPr>
            <a:xfrm>
              <a:off x="9141278" y="6351811"/>
              <a:ext cx="69396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7" name="标题 4"/>
          <p:cNvSpPr txBox="1">
            <a:spLocks/>
          </p:cNvSpPr>
          <p:nvPr/>
        </p:nvSpPr>
        <p:spPr>
          <a:xfrm>
            <a:off x="423792" y="116067"/>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en-US" altLang="zh-CN" sz="2400" b="0" dirty="0">
                <a:solidFill>
                  <a:schemeClr val="tx1">
                    <a:lumMod val="75000"/>
                    <a:lumOff val="25000"/>
                  </a:schemeClr>
                </a:solidFill>
                <a:cs typeface="SimHei" charset="-122"/>
              </a:rPr>
              <a:t>PBL</a:t>
            </a:r>
            <a:r>
              <a:rPr lang="zh-CN" altLang="en-US" sz="2400" b="0" dirty="0">
                <a:solidFill>
                  <a:schemeClr val="tx1">
                    <a:lumMod val="75000"/>
                    <a:lumOff val="25000"/>
                  </a:schemeClr>
                </a:solidFill>
                <a:cs typeface="SimHei" charset="-122"/>
              </a:rPr>
              <a:t>（</a:t>
            </a:r>
            <a:r>
              <a:rPr lang="en-US" altLang="zh-CN" sz="2400" b="0" dirty="0">
                <a:solidFill>
                  <a:schemeClr val="tx1">
                    <a:lumMod val="75000"/>
                    <a:lumOff val="25000"/>
                  </a:schemeClr>
                </a:solidFill>
                <a:cs typeface="SimHei" charset="-122"/>
              </a:rPr>
              <a:t>Problem-Based Learning</a:t>
            </a:r>
            <a:r>
              <a:rPr lang="zh-CN" altLang="en-US" sz="2400" b="0" dirty="0">
                <a:solidFill>
                  <a:schemeClr val="tx1">
                    <a:lumMod val="75000"/>
                    <a:lumOff val="25000"/>
                  </a:schemeClr>
                </a:solidFill>
                <a:cs typeface="SimHei" charset="-122"/>
              </a:rPr>
              <a:t>）教学模式</a:t>
            </a:r>
          </a:p>
        </p:txBody>
      </p:sp>
      <p:sp>
        <p:nvSpPr>
          <p:cNvPr id="41" name="矩形 40">
            <a:extLst>
              <a:ext uri="{FF2B5EF4-FFF2-40B4-BE49-F238E27FC236}">
                <a16:creationId xmlns:a16="http://schemas.microsoft.com/office/drawing/2014/main" id="{F9CC601A-EAC6-4BC7-BF81-E0613F2E4C5A}"/>
              </a:ext>
            </a:extLst>
          </p:cNvPr>
          <p:cNvSpPr/>
          <p:nvPr/>
        </p:nvSpPr>
        <p:spPr>
          <a:xfrm>
            <a:off x="491067" y="829733"/>
            <a:ext cx="8195738" cy="3706417"/>
          </a:xfrm>
          <a:prstGeom prst="rect">
            <a:avLst/>
          </a:prstGeom>
        </p:spPr>
        <p:txBody>
          <a:bodyPr vert="horz" lIns="61208" tIns="30604" rIns="61208" bIns="30604" rtlCol="0">
            <a:normAutofit fontScale="92500" lnSpcReduction="20000"/>
          </a:bodyPr>
          <a:lstStyle/>
          <a:p>
            <a:pPr>
              <a:lnSpc>
                <a:spcPct val="150000"/>
              </a:lnSpc>
              <a:spcBef>
                <a:spcPct val="20000"/>
              </a:spcBef>
            </a:pPr>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特点</a:t>
            </a:r>
            <a:endParaRPr lang="en-US" altLang="zh-CN" sz="15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285743" lvl="2" indent="-285743">
              <a:lnSpc>
                <a:spcPct val="160000"/>
              </a:lnSpc>
              <a:spcBef>
                <a:spcPct val="20000"/>
              </a:spcBef>
              <a:buBlip>
                <a:blip r:embed="rId3"/>
              </a:buBlip>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以问题为中心以学生为主体的教育学习模式。</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a:p>
            <a:pPr marL="285743" lvl="2" indent="-285743">
              <a:lnSpc>
                <a:spcPct val="160000"/>
              </a:lnSpc>
              <a:spcBef>
                <a:spcPct val="20000"/>
              </a:spcBef>
              <a:buBlip>
                <a:blip r:embed="rId3"/>
              </a:buBlip>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强调学习课题需要围绕具体而复杂的任务和问题展开，鼓励学生自主学习、反思学习，培养学生高级思维能力。</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a:p>
            <a:pPr marL="285743" lvl="2" indent="-285743">
              <a:lnSpc>
                <a:spcPct val="160000"/>
              </a:lnSpc>
              <a:spcBef>
                <a:spcPct val="20000"/>
              </a:spcBef>
              <a:buBlip>
                <a:blip r:embed="rId3"/>
              </a:buBlip>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是以问题（项目）为导向，小组合作学习为方式，运用多学科知识分析解决问题。</a:t>
            </a:r>
            <a:endPar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a:p>
            <a:pPr>
              <a:lnSpc>
                <a:spcPct val="150000"/>
              </a:lnSpc>
              <a:spcBef>
                <a:spcPct val="20000"/>
              </a:spcBef>
            </a:pPr>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价值</a:t>
            </a:r>
          </a:p>
          <a:p>
            <a:pPr marL="285743" lvl="2" indent="-285743">
              <a:lnSpc>
                <a:spcPct val="160000"/>
              </a:lnSpc>
              <a:spcBef>
                <a:spcPct val="20000"/>
              </a:spcBef>
              <a:buBlip>
                <a:blip r:embed="rId3"/>
              </a:buBlip>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将教师工作的重点转移到了课前的问题准备，课中以引导讨论为主，激发课堂气氛的活跃性</a:t>
            </a:r>
          </a:p>
          <a:p>
            <a:pPr marL="285743" lvl="2" indent="-285743">
              <a:lnSpc>
                <a:spcPct val="160000"/>
              </a:lnSpc>
              <a:spcBef>
                <a:spcPct val="20000"/>
              </a:spcBef>
              <a:buBlip>
                <a:blip r:embed="rId3"/>
              </a:buBlip>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以学生为中心，研讨时候教师和学生的思维易发散（头脑风暴，可行性分析）亦可聚焦（解决问题）</a:t>
            </a:r>
            <a:r>
              <a:rPr lang="en-US" altLang="zh-CN"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a:t>
            </a: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为教师减负，提高学生的自主性、创造力、批判性思维和解决问题的能力。</a:t>
            </a:r>
          </a:p>
          <a:p>
            <a:pPr marL="285743" lvl="2" indent="-285743">
              <a:lnSpc>
                <a:spcPct val="160000"/>
              </a:lnSpc>
              <a:spcBef>
                <a:spcPct val="20000"/>
              </a:spcBef>
              <a:buBlip>
                <a:blip r:embed="rId3"/>
              </a:buBlip>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这些问题具有讨论价值和实践意义，能够激发学生的参与性，提高增强学生和教师、学生和学生的联系。</a:t>
            </a:r>
            <a:endPar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endParaRPr>
          </a:p>
          <a:p>
            <a:pPr defTabSz="612046">
              <a:lnSpc>
                <a:spcPct val="150000"/>
              </a:lnSpc>
              <a:spcBef>
                <a:spcPct val="20000"/>
              </a:spcBef>
            </a:pPr>
            <a:endParaRPr lang="zh-CN" altLang="en-US" sz="10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777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882823344"/>
              </p:ext>
            </p:extLst>
          </p:nvPr>
        </p:nvGraphicFramePr>
        <p:xfrm>
          <a:off x="1076706" y="637794"/>
          <a:ext cx="7077456" cy="241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1899666" y="1306449"/>
            <a:ext cx="1803654" cy="802386"/>
          </a:xfrm>
          <a:prstGeom prst="rect">
            <a:avLst/>
          </a:prstGeom>
          <a:solidFill>
            <a:srgbClr val="00B0F0"/>
          </a:solidFill>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13" dirty="0">
                <a:latin typeface="微软雅黑" panose="020B0503020204020204" pitchFamily="34" charset="-122"/>
                <a:ea typeface="微软雅黑" panose="020B0503020204020204" pitchFamily="34" charset="-122"/>
              </a:rPr>
              <a:t>传统教学</a:t>
            </a:r>
          </a:p>
        </p:txBody>
      </p:sp>
      <p:sp>
        <p:nvSpPr>
          <p:cNvPr id="8" name="矩形 7"/>
          <p:cNvSpPr/>
          <p:nvPr/>
        </p:nvSpPr>
        <p:spPr>
          <a:xfrm>
            <a:off x="5292090" y="676656"/>
            <a:ext cx="1803654" cy="802386"/>
          </a:xfrm>
          <a:prstGeom prst="rect">
            <a:avLst/>
          </a:prstGeom>
          <a:solidFill>
            <a:srgbClr val="00B0F0"/>
          </a:solidFill>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013" dirty="0">
                <a:latin typeface="微软雅黑" panose="020B0503020204020204" pitchFamily="34" charset="-122"/>
                <a:ea typeface="微软雅黑" panose="020B0503020204020204" pitchFamily="34" charset="-122"/>
              </a:rPr>
              <a:t>PBL</a:t>
            </a:r>
            <a:endParaRPr lang="zh-CN" altLang="en-US" sz="1013" dirty="0">
              <a:latin typeface="微软雅黑" panose="020B0503020204020204" pitchFamily="34" charset="-122"/>
              <a:ea typeface="微软雅黑" panose="020B0503020204020204" pitchFamily="34" charset="-122"/>
            </a:endParaRPr>
          </a:p>
        </p:txBody>
      </p:sp>
      <p:sp>
        <p:nvSpPr>
          <p:cNvPr id="12" name="矩形 11"/>
          <p:cNvSpPr/>
          <p:nvPr/>
        </p:nvSpPr>
        <p:spPr>
          <a:xfrm>
            <a:off x="1344168" y="3292026"/>
            <a:ext cx="2900934" cy="752694"/>
          </a:xfrm>
          <a:prstGeom prst="rect">
            <a:avLst/>
          </a:prstGeom>
          <a:solidFill>
            <a:srgbClr val="00B0F0"/>
          </a:solidFill>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13" dirty="0">
                <a:latin typeface="微软雅黑" panose="020B0503020204020204" pitchFamily="34" charset="-122"/>
                <a:ea typeface="微软雅黑" panose="020B0503020204020204" pitchFamily="34" charset="-122"/>
              </a:rPr>
              <a:t>学习受限于教师的知识库</a:t>
            </a:r>
            <a:endParaRPr lang="en-US" altLang="zh-CN" sz="1013" dirty="0">
              <a:latin typeface="微软雅黑" panose="020B0503020204020204" pitchFamily="34" charset="-122"/>
              <a:ea typeface="微软雅黑" panose="020B0503020204020204" pitchFamily="34" charset="-122"/>
            </a:endParaRPr>
          </a:p>
          <a:p>
            <a:pPr algn="ctr"/>
            <a:r>
              <a:rPr lang="zh-CN" altLang="en-US" sz="1013" dirty="0">
                <a:latin typeface="微软雅黑" panose="020B0503020204020204" pitchFamily="34" charset="-122"/>
                <a:ea typeface="微软雅黑" panose="020B0503020204020204" pitchFamily="34" charset="-122"/>
              </a:rPr>
              <a:t>考验授课技巧、学生自主性</a:t>
            </a:r>
          </a:p>
        </p:txBody>
      </p:sp>
      <p:sp>
        <p:nvSpPr>
          <p:cNvPr id="13" name="矩形 12"/>
          <p:cNvSpPr/>
          <p:nvPr/>
        </p:nvSpPr>
        <p:spPr>
          <a:xfrm>
            <a:off x="4869180" y="2566886"/>
            <a:ext cx="2900934" cy="779283"/>
          </a:xfrm>
          <a:prstGeom prst="rect">
            <a:avLst/>
          </a:prstGeom>
          <a:solidFill>
            <a:srgbClr val="00B0F0"/>
          </a:solidFill>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13" dirty="0">
                <a:latin typeface="微软雅黑" panose="020B0503020204020204" pitchFamily="34" charset="-122"/>
                <a:ea typeface="微软雅黑" panose="020B0503020204020204" pitchFamily="34" charset="-122"/>
              </a:rPr>
              <a:t>教师知识库</a:t>
            </a:r>
            <a:r>
              <a:rPr lang="en-US" altLang="zh-CN" sz="1013" dirty="0">
                <a:latin typeface="微软雅黑" panose="020B0503020204020204" pitchFamily="34" charset="-122"/>
                <a:ea typeface="微软雅黑" panose="020B0503020204020204" pitchFamily="34" charset="-122"/>
              </a:rPr>
              <a:t>+</a:t>
            </a:r>
            <a:r>
              <a:rPr lang="zh-CN" altLang="en-US" sz="1013" dirty="0">
                <a:latin typeface="微软雅黑" panose="020B0503020204020204" pitchFamily="34" charset="-122"/>
                <a:ea typeface="微软雅黑" panose="020B0503020204020204" pitchFamily="34" charset="-122"/>
              </a:rPr>
              <a:t>未知知识面</a:t>
            </a:r>
            <a:endParaRPr lang="en-US" altLang="zh-CN" sz="1013" dirty="0">
              <a:latin typeface="微软雅黑" panose="020B0503020204020204" pitchFamily="34" charset="-122"/>
              <a:ea typeface="微软雅黑" panose="020B0503020204020204" pitchFamily="34" charset="-122"/>
            </a:endParaRPr>
          </a:p>
          <a:p>
            <a:pPr algn="ctr"/>
            <a:r>
              <a:rPr lang="zh-CN" altLang="en-US" sz="1013" dirty="0">
                <a:latin typeface="微软雅黑" panose="020B0503020204020204" pitchFamily="34" charset="-122"/>
                <a:ea typeface="微软雅黑" panose="020B0503020204020204" pitchFamily="34" charset="-122"/>
              </a:rPr>
              <a:t>考验授课和引导技巧、学生解决问题的能力、自学能力</a:t>
            </a:r>
            <a:endParaRPr lang="en-US" altLang="zh-CN" sz="1013" dirty="0">
              <a:latin typeface="微软雅黑" panose="020B0503020204020204" pitchFamily="34" charset="-122"/>
              <a:ea typeface="微软雅黑" panose="020B0503020204020204" pitchFamily="34" charset="-122"/>
            </a:endParaRPr>
          </a:p>
        </p:txBody>
      </p:sp>
      <p:sp>
        <p:nvSpPr>
          <p:cNvPr id="14" name="矩形 13"/>
          <p:cNvSpPr/>
          <p:nvPr/>
        </p:nvSpPr>
        <p:spPr>
          <a:xfrm>
            <a:off x="1351026" y="4098806"/>
            <a:ext cx="2900934" cy="322326"/>
          </a:xfrm>
          <a:prstGeom prst="rect">
            <a:avLst/>
          </a:prstGeom>
          <a:solidFill>
            <a:srgbClr val="00B0F0"/>
          </a:solidFill>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13" dirty="0">
                <a:latin typeface="微软雅黑" panose="020B0503020204020204" pitchFamily="34" charset="-122"/>
                <a:ea typeface="微软雅黑" panose="020B0503020204020204" pitchFamily="34" charset="-122"/>
              </a:rPr>
              <a:t>浅层学习</a:t>
            </a:r>
          </a:p>
        </p:txBody>
      </p:sp>
      <p:sp>
        <p:nvSpPr>
          <p:cNvPr id="15" name="矩形 14"/>
          <p:cNvSpPr/>
          <p:nvPr/>
        </p:nvSpPr>
        <p:spPr>
          <a:xfrm>
            <a:off x="4876038" y="3365243"/>
            <a:ext cx="2900934" cy="322326"/>
          </a:xfrm>
          <a:prstGeom prst="rect">
            <a:avLst/>
          </a:prstGeom>
          <a:solidFill>
            <a:srgbClr val="00B0F0"/>
          </a:solidFill>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13" dirty="0">
                <a:latin typeface="微软雅黑" panose="020B0503020204020204" pitchFamily="34" charset="-122"/>
                <a:ea typeface="微软雅黑" panose="020B0503020204020204" pitchFamily="34" charset="-122"/>
              </a:rPr>
              <a:t>深度学习</a:t>
            </a:r>
          </a:p>
        </p:txBody>
      </p:sp>
      <p:sp>
        <p:nvSpPr>
          <p:cNvPr id="16" name="矩形 15"/>
          <p:cNvSpPr/>
          <p:nvPr/>
        </p:nvSpPr>
        <p:spPr>
          <a:xfrm>
            <a:off x="1351026" y="2915615"/>
            <a:ext cx="2900934" cy="322326"/>
          </a:xfrm>
          <a:prstGeom prst="rect">
            <a:avLst/>
          </a:prstGeom>
          <a:solidFill>
            <a:srgbClr val="00B0F0"/>
          </a:solidFill>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13" dirty="0">
                <a:latin typeface="微软雅黑" panose="020B0503020204020204" pitchFamily="34" charset="-122"/>
                <a:ea typeface="微软雅黑" panose="020B0503020204020204" pitchFamily="34" charset="-122"/>
              </a:rPr>
              <a:t>固有课纲</a:t>
            </a:r>
          </a:p>
        </p:txBody>
      </p:sp>
      <p:sp>
        <p:nvSpPr>
          <p:cNvPr id="17" name="矩形 16"/>
          <p:cNvSpPr/>
          <p:nvPr/>
        </p:nvSpPr>
        <p:spPr>
          <a:xfrm>
            <a:off x="4876038" y="2200883"/>
            <a:ext cx="2900934" cy="322326"/>
          </a:xfrm>
          <a:prstGeom prst="rect">
            <a:avLst/>
          </a:prstGeom>
          <a:solidFill>
            <a:srgbClr val="00B0F0"/>
          </a:solidFill>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013" dirty="0">
                <a:latin typeface="微软雅黑" panose="020B0503020204020204" pitchFamily="34" charset="-122"/>
                <a:ea typeface="微软雅黑" panose="020B0503020204020204" pitchFamily="34" charset="-122"/>
              </a:rPr>
              <a:t>复杂问题库</a:t>
            </a:r>
          </a:p>
        </p:txBody>
      </p:sp>
      <p:sp>
        <p:nvSpPr>
          <p:cNvPr id="18" name="标题 4"/>
          <p:cNvSpPr txBox="1">
            <a:spLocks/>
          </p:cNvSpPr>
          <p:nvPr/>
        </p:nvSpPr>
        <p:spPr>
          <a:xfrm>
            <a:off x="423792" y="116067"/>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en-US" altLang="zh-CN" sz="2400" b="0" dirty="0">
                <a:solidFill>
                  <a:schemeClr val="tx1">
                    <a:lumMod val="75000"/>
                    <a:lumOff val="25000"/>
                  </a:schemeClr>
                </a:solidFill>
                <a:cs typeface="SimHei" charset="-122"/>
              </a:rPr>
              <a:t>PBL VS </a:t>
            </a:r>
            <a:r>
              <a:rPr lang="zh-CN" altLang="en-US" sz="2400" b="0" dirty="0">
                <a:solidFill>
                  <a:schemeClr val="tx1">
                    <a:lumMod val="75000"/>
                    <a:lumOff val="25000"/>
                  </a:schemeClr>
                </a:solidFill>
                <a:cs typeface="SimHei" charset="-122"/>
              </a:rPr>
              <a:t>传统教学</a:t>
            </a:r>
          </a:p>
        </p:txBody>
      </p:sp>
    </p:spTree>
    <p:extLst>
      <p:ext uri="{BB962C8B-B14F-4D97-AF65-F5344CB8AC3E}">
        <p14:creationId xmlns:p14="http://schemas.microsoft.com/office/powerpoint/2010/main" val="1943481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702264" y="3118603"/>
            <a:ext cx="7780976" cy="1549305"/>
          </a:xfrm>
          <a:custGeom>
            <a:avLst/>
            <a:gdLst>
              <a:gd name="connsiteX0" fmla="*/ 0 w 4388982"/>
              <a:gd name="connsiteY0" fmla="*/ 0 h 1543707"/>
              <a:gd name="connsiteX1" fmla="*/ 4388982 w 4388982"/>
              <a:gd name="connsiteY1" fmla="*/ 0 h 1543707"/>
              <a:gd name="connsiteX2" fmla="*/ 4388982 w 4388982"/>
              <a:gd name="connsiteY2" fmla="*/ 1543707 h 1543707"/>
              <a:gd name="connsiteX3" fmla="*/ 0 w 4388982"/>
              <a:gd name="connsiteY3" fmla="*/ 1543707 h 1543707"/>
              <a:gd name="connsiteX4" fmla="*/ 0 w 4388982"/>
              <a:gd name="connsiteY4" fmla="*/ 0 h 1543707"/>
              <a:gd name="connsiteX0" fmla="*/ 503 w 4389485"/>
              <a:gd name="connsiteY0" fmla="*/ 0 h 1543707"/>
              <a:gd name="connsiteX1" fmla="*/ 4389485 w 4389485"/>
              <a:gd name="connsiteY1" fmla="*/ 0 h 1543707"/>
              <a:gd name="connsiteX2" fmla="*/ 4389485 w 4389485"/>
              <a:gd name="connsiteY2" fmla="*/ 1543707 h 1543707"/>
              <a:gd name="connsiteX3" fmla="*/ 503 w 4389485"/>
              <a:gd name="connsiteY3" fmla="*/ 1543707 h 1543707"/>
              <a:gd name="connsiteX4" fmla="*/ 47938 w 4389485"/>
              <a:gd name="connsiteY4" fmla="*/ 1023090 h 1543707"/>
              <a:gd name="connsiteX5" fmla="*/ 503 w 4389485"/>
              <a:gd name="connsiteY5" fmla="*/ 0 h 1543707"/>
              <a:gd name="connsiteX0" fmla="*/ 6353 w 4395335"/>
              <a:gd name="connsiteY0" fmla="*/ 0 h 1543707"/>
              <a:gd name="connsiteX1" fmla="*/ 4395335 w 4395335"/>
              <a:gd name="connsiteY1" fmla="*/ 0 h 1543707"/>
              <a:gd name="connsiteX2" fmla="*/ 4395335 w 4395335"/>
              <a:gd name="connsiteY2" fmla="*/ 1543707 h 1543707"/>
              <a:gd name="connsiteX3" fmla="*/ 6353 w 4395335"/>
              <a:gd name="connsiteY3" fmla="*/ 1543707 h 1543707"/>
              <a:gd name="connsiteX4" fmla="*/ 0 w 4395335"/>
              <a:gd name="connsiteY4" fmla="*/ 1036537 h 1543707"/>
              <a:gd name="connsiteX5" fmla="*/ 6353 w 4395335"/>
              <a:gd name="connsiteY5" fmla="*/ 0 h 1543707"/>
              <a:gd name="connsiteX0" fmla="*/ 427568 w 4816550"/>
              <a:gd name="connsiteY0" fmla="*/ 0 h 1543707"/>
              <a:gd name="connsiteX1" fmla="*/ 4816550 w 4816550"/>
              <a:gd name="connsiteY1" fmla="*/ 0 h 1543707"/>
              <a:gd name="connsiteX2" fmla="*/ 4816550 w 4816550"/>
              <a:gd name="connsiteY2" fmla="*/ 1543707 h 1543707"/>
              <a:gd name="connsiteX3" fmla="*/ 427568 w 4816550"/>
              <a:gd name="connsiteY3" fmla="*/ 1543707 h 1543707"/>
              <a:gd name="connsiteX4" fmla="*/ 421215 w 4816550"/>
              <a:gd name="connsiteY4" fmla="*/ 1036537 h 1543707"/>
              <a:gd name="connsiteX5" fmla="*/ 427568 w 4816550"/>
              <a:gd name="connsiteY5" fmla="*/ 0 h 1543707"/>
              <a:gd name="connsiteX0" fmla="*/ 1095564 w 5484546"/>
              <a:gd name="connsiteY0" fmla="*/ 0 h 1543707"/>
              <a:gd name="connsiteX1" fmla="*/ 5484546 w 5484546"/>
              <a:gd name="connsiteY1" fmla="*/ 0 h 1543707"/>
              <a:gd name="connsiteX2" fmla="*/ 5484546 w 5484546"/>
              <a:gd name="connsiteY2" fmla="*/ 1543707 h 1543707"/>
              <a:gd name="connsiteX3" fmla="*/ 1095564 w 5484546"/>
              <a:gd name="connsiteY3" fmla="*/ 1543707 h 1543707"/>
              <a:gd name="connsiteX4" fmla="*/ 0 w 5484546"/>
              <a:gd name="connsiteY4" fmla="*/ 1278584 h 1543707"/>
              <a:gd name="connsiteX5" fmla="*/ 1089211 w 5484546"/>
              <a:gd name="connsiteY5" fmla="*/ 1036537 h 1543707"/>
              <a:gd name="connsiteX6" fmla="*/ 1095564 w 5484546"/>
              <a:gd name="connsiteY6" fmla="*/ 0 h 1543707"/>
              <a:gd name="connsiteX0" fmla="*/ 1095564 w 5484546"/>
              <a:gd name="connsiteY0" fmla="*/ 0 h 1543707"/>
              <a:gd name="connsiteX1" fmla="*/ 5484546 w 5484546"/>
              <a:gd name="connsiteY1" fmla="*/ 0 h 1543707"/>
              <a:gd name="connsiteX2" fmla="*/ 5484546 w 5484546"/>
              <a:gd name="connsiteY2" fmla="*/ 1543707 h 1543707"/>
              <a:gd name="connsiteX3" fmla="*/ 1095564 w 5484546"/>
              <a:gd name="connsiteY3" fmla="*/ 1543707 h 1543707"/>
              <a:gd name="connsiteX4" fmla="*/ 0 w 5484546"/>
              <a:gd name="connsiteY4" fmla="*/ 1278584 h 1543707"/>
              <a:gd name="connsiteX5" fmla="*/ 1089211 w 5484546"/>
              <a:gd name="connsiteY5" fmla="*/ 848278 h 1543707"/>
              <a:gd name="connsiteX6" fmla="*/ 1095564 w 5484546"/>
              <a:gd name="connsiteY6" fmla="*/ 0 h 1543707"/>
              <a:gd name="connsiteX0" fmla="*/ 3418106 w 7807088"/>
              <a:gd name="connsiteY0" fmla="*/ 0 h 1543707"/>
              <a:gd name="connsiteX1" fmla="*/ 7807088 w 7807088"/>
              <a:gd name="connsiteY1" fmla="*/ 0 h 1543707"/>
              <a:gd name="connsiteX2" fmla="*/ 7807088 w 7807088"/>
              <a:gd name="connsiteY2" fmla="*/ 1543707 h 1543707"/>
              <a:gd name="connsiteX3" fmla="*/ 3418106 w 7807088"/>
              <a:gd name="connsiteY3" fmla="*/ 1543707 h 1543707"/>
              <a:gd name="connsiteX4" fmla="*/ 2322542 w 7807088"/>
              <a:gd name="connsiteY4" fmla="*/ 1278584 h 1543707"/>
              <a:gd name="connsiteX5" fmla="*/ 9648 w 7807088"/>
              <a:gd name="connsiteY5" fmla="*/ 861725 h 1543707"/>
              <a:gd name="connsiteX6" fmla="*/ 3411753 w 7807088"/>
              <a:gd name="connsiteY6" fmla="*/ 848278 h 1543707"/>
              <a:gd name="connsiteX7" fmla="*/ 3418106 w 7807088"/>
              <a:gd name="connsiteY7" fmla="*/ 0 h 1543707"/>
              <a:gd name="connsiteX0" fmla="*/ 3490870 w 7879852"/>
              <a:gd name="connsiteY0" fmla="*/ 0 h 1555442"/>
              <a:gd name="connsiteX1" fmla="*/ 7879852 w 7879852"/>
              <a:gd name="connsiteY1" fmla="*/ 0 h 1555442"/>
              <a:gd name="connsiteX2" fmla="*/ 7879852 w 7879852"/>
              <a:gd name="connsiteY2" fmla="*/ 1543707 h 1555442"/>
              <a:gd name="connsiteX3" fmla="*/ 3490870 w 7879852"/>
              <a:gd name="connsiteY3" fmla="*/ 1543707 h 1555442"/>
              <a:gd name="connsiteX4" fmla="*/ 122753 w 7879852"/>
              <a:gd name="connsiteY4" fmla="*/ 1520631 h 1555442"/>
              <a:gd name="connsiteX5" fmla="*/ 82412 w 7879852"/>
              <a:gd name="connsiteY5" fmla="*/ 861725 h 1555442"/>
              <a:gd name="connsiteX6" fmla="*/ 3484517 w 7879852"/>
              <a:gd name="connsiteY6" fmla="*/ 848278 h 1555442"/>
              <a:gd name="connsiteX7" fmla="*/ 3490870 w 7879852"/>
              <a:gd name="connsiteY7" fmla="*/ 0 h 1555442"/>
              <a:gd name="connsiteX0" fmla="*/ 3490870 w 7879852"/>
              <a:gd name="connsiteY0" fmla="*/ 0 h 1543707"/>
              <a:gd name="connsiteX1" fmla="*/ 7879852 w 7879852"/>
              <a:gd name="connsiteY1" fmla="*/ 0 h 1543707"/>
              <a:gd name="connsiteX2" fmla="*/ 7879852 w 7879852"/>
              <a:gd name="connsiteY2" fmla="*/ 1543707 h 1543707"/>
              <a:gd name="connsiteX3" fmla="*/ 3490870 w 7879852"/>
              <a:gd name="connsiteY3" fmla="*/ 1543707 h 1543707"/>
              <a:gd name="connsiteX4" fmla="*/ 122753 w 7879852"/>
              <a:gd name="connsiteY4" fmla="*/ 1520631 h 1543707"/>
              <a:gd name="connsiteX5" fmla="*/ 82412 w 7879852"/>
              <a:gd name="connsiteY5" fmla="*/ 861725 h 1543707"/>
              <a:gd name="connsiteX6" fmla="*/ 3484517 w 7879852"/>
              <a:gd name="connsiteY6" fmla="*/ 848278 h 1543707"/>
              <a:gd name="connsiteX7" fmla="*/ 3490870 w 7879852"/>
              <a:gd name="connsiteY7" fmla="*/ 0 h 1543707"/>
              <a:gd name="connsiteX0" fmla="*/ 3475462 w 7864444"/>
              <a:gd name="connsiteY0" fmla="*/ 0 h 1543707"/>
              <a:gd name="connsiteX1" fmla="*/ 7864444 w 7864444"/>
              <a:gd name="connsiteY1" fmla="*/ 0 h 1543707"/>
              <a:gd name="connsiteX2" fmla="*/ 7864444 w 7864444"/>
              <a:gd name="connsiteY2" fmla="*/ 1543707 h 1543707"/>
              <a:gd name="connsiteX3" fmla="*/ 3475462 w 7864444"/>
              <a:gd name="connsiteY3" fmla="*/ 1543707 h 1543707"/>
              <a:gd name="connsiteX4" fmla="*/ 107345 w 7864444"/>
              <a:gd name="connsiteY4" fmla="*/ 1520631 h 1543707"/>
              <a:gd name="connsiteX5" fmla="*/ 67004 w 7864444"/>
              <a:gd name="connsiteY5" fmla="*/ 861725 h 1543707"/>
              <a:gd name="connsiteX6" fmla="*/ 3469109 w 7864444"/>
              <a:gd name="connsiteY6" fmla="*/ 848278 h 1543707"/>
              <a:gd name="connsiteX7" fmla="*/ 3475462 w 7864444"/>
              <a:gd name="connsiteY7" fmla="*/ 0 h 1543707"/>
              <a:gd name="connsiteX0" fmla="*/ 3408899 w 7797881"/>
              <a:gd name="connsiteY0" fmla="*/ 0 h 1543707"/>
              <a:gd name="connsiteX1" fmla="*/ 7797881 w 7797881"/>
              <a:gd name="connsiteY1" fmla="*/ 0 h 1543707"/>
              <a:gd name="connsiteX2" fmla="*/ 7797881 w 7797881"/>
              <a:gd name="connsiteY2" fmla="*/ 1543707 h 1543707"/>
              <a:gd name="connsiteX3" fmla="*/ 3408899 w 7797881"/>
              <a:gd name="connsiteY3" fmla="*/ 1543707 h 1543707"/>
              <a:gd name="connsiteX4" fmla="*/ 40782 w 7797881"/>
              <a:gd name="connsiteY4" fmla="*/ 1520631 h 1543707"/>
              <a:gd name="connsiteX5" fmla="*/ 441 w 7797881"/>
              <a:gd name="connsiteY5" fmla="*/ 861725 h 1543707"/>
              <a:gd name="connsiteX6" fmla="*/ 3402546 w 7797881"/>
              <a:gd name="connsiteY6" fmla="*/ 848278 h 1543707"/>
              <a:gd name="connsiteX7" fmla="*/ 3408899 w 7797881"/>
              <a:gd name="connsiteY7" fmla="*/ 0 h 1543707"/>
              <a:gd name="connsiteX0" fmla="*/ 3408899 w 7797881"/>
              <a:gd name="connsiteY0" fmla="*/ 0 h 1543707"/>
              <a:gd name="connsiteX1" fmla="*/ 7797881 w 7797881"/>
              <a:gd name="connsiteY1" fmla="*/ 0 h 1543707"/>
              <a:gd name="connsiteX2" fmla="*/ 7797881 w 7797881"/>
              <a:gd name="connsiteY2" fmla="*/ 1543707 h 1543707"/>
              <a:gd name="connsiteX3" fmla="*/ 3408899 w 7797881"/>
              <a:gd name="connsiteY3" fmla="*/ 1543707 h 1543707"/>
              <a:gd name="connsiteX4" fmla="*/ 40782 w 7797881"/>
              <a:gd name="connsiteY4" fmla="*/ 1520631 h 1543707"/>
              <a:gd name="connsiteX5" fmla="*/ 441 w 7797881"/>
              <a:gd name="connsiteY5" fmla="*/ 861725 h 1543707"/>
              <a:gd name="connsiteX6" fmla="*/ 3402546 w 7797881"/>
              <a:gd name="connsiteY6" fmla="*/ 848278 h 1543707"/>
              <a:gd name="connsiteX7" fmla="*/ 3408899 w 7797881"/>
              <a:gd name="connsiteY7" fmla="*/ 0 h 1543707"/>
              <a:gd name="connsiteX0" fmla="*/ 3369054 w 7758036"/>
              <a:gd name="connsiteY0" fmla="*/ 0 h 1543707"/>
              <a:gd name="connsiteX1" fmla="*/ 7758036 w 7758036"/>
              <a:gd name="connsiteY1" fmla="*/ 0 h 1543707"/>
              <a:gd name="connsiteX2" fmla="*/ 7758036 w 7758036"/>
              <a:gd name="connsiteY2" fmla="*/ 1543707 h 1543707"/>
              <a:gd name="connsiteX3" fmla="*/ 3369054 w 7758036"/>
              <a:gd name="connsiteY3" fmla="*/ 1543707 h 1543707"/>
              <a:gd name="connsiteX4" fmla="*/ 937 w 7758036"/>
              <a:gd name="connsiteY4" fmla="*/ 1520631 h 1543707"/>
              <a:gd name="connsiteX5" fmla="*/ 937 w 7758036"/>
              <a:gd name="connsiteY5" fmla="*/ 875172 h 1543707"/>
              <a:gd name="connsiteX6" fmla="*/ 3362701 w 7758036"/>
              <a:gd name="connsiteY6" fmla="*/ 848278 h 1543707"/>
              <a:gd name="connsiteX7" fmla="*/ 3369054 w 7758036"/>
              <a:gd name="connsiteY7" fmla="*/ 0 h 1543707"/>
              <a:gd name="connsiteX0" fmla="*/ 3395011 w 7783993"/>
              <a:gd name="connsiteY0" fmla="*/ 0 h 1543707"/>
              <a:gd name="connsiteX1" fmla="*/ 7783993 w 7783993"/>
              <a:gd name="connsiteY1" fmla="*/ 0 h 1543707"/>
              <a:gd name="connsiteX2" fmla="*/ 7783993 w 7783993"/>
              <a:gd name="connsiteY2" fmla="*/ 1543707 h 1543707"/>
              <a:gd name="connsiteX3" fmla="*/ 3395011 w 7783993"/>
              <a:gd name="connsiteY3" fmla="*/ 1543707 h 1543707"/>
              <a:gd name="connsiteX4" fmla="*/ 0 w 7783993"/>
              <a:gd name="connsiteY4" fmla="*/ 1534078 h 1543707"/>
              <a:gd name="connsiteX5" fmla="*/ 26894 w 7783993"/>
              <a:gd name="connsiteY5" fmla="*/ 875172 h 1543707"/>
              <a:gd name="connsiteX6" fmla="*/ 3388658 w 7783993"/>
              <a:gd name="connsiteY6" fmla="*/ 848278 h 1543707"/>
              <a:gd name="connsiteX7" fmla="*/ 3395011 w 7783993"/>
              <a:gd name="connsiteY7" fmla="*/ 0 h 1543707"/>
              <a:gd name="connsiteX0" fmla="*/ 3395011 w 7783993"/>
              <a:gd name="connsiteY0" fmla="*/ 0 h 1576782"/>
              <a:gd name="connsiteX1" fmla="*/ 7783993 w 7783993"/>
              <a:gd name="connsiteY1" fmla="*/ 0 h 1576782"/>
              <a:gd name="connsiteX2" fmla="*/ 7783993 w 7783993"/>
              <a:gd name="connsiteY2" fmla="*/ 1543707 h 1576782"/>
              <a:gd name="connsiteX3" fmla="*/ 3395011 w 7783993"/>
              <a:gd name="connsiteY3" fmla="*/ 1543707 h 1576782"/>
              <a:gd name="connsiteX4" fmla="*/ 0 w 7783993"/>
              <a:gd name="connsiteY4" fmla="*/ 1574419 h 1576782"/>
              <a:gd name="connsiteX5" fmla="*/ 26894 w 7783993"/>
              <a:gd name="connsiteY5" fmla="*/ 875172 h 1576782"/>
              <a:gd name="connsiteX6" fmla="*/ 3388658 w 7783993"/>
              <a:gd name="connsiteY6" fmla="*/ 848278 h 1576782"/>
              <a:gd name="connsiteX7" fmla="*/ 3395011 w 7783993"/>
              <a:gd name="connsiteY7" fmla="*/ 0 h 1576782"/>
              <a:gd name="connsiteX0" fmla="*/ 3395049 w 7784031"/>
              <a:gd name="connsiteY0" fmla="*/ 0 h 1574419"/>
              <a:gd name="connsiteX1" fmla="*/ 7784031 w 7784031"/>
              <a:gd name="connsiteY1" fmla="*/ 0 h 1574419"/>
              <a:gd name="connsiteX2" fmla="*/ 7784031 w 7784031"/>
              <a:gd name="connsiteY2" fmla="*/ 1543707 h 1574419"/>
              <a:gd name="connsiteX3" fmla="*/ 3395049 w 7784031"/>
              <a:gd name="connsiteY3" fmla="*/ 1543707 h 1574419"/>
              <a:gd name="connsiteX4" fmla="*/ 38 w 7784031"/>
              <a:gd name="connsiteY4" fmla="*/ 1574419 h 1574419"/>
              <a:gd name="connsiteX5" fmla="*/ 26932 w 7784031"/>
              <a:gd name="connsiteY5" fmla="*/ 875172 h 1574419"/>
              <a:gd name="connsiteX6" fmla="*/ 3388696 w 7784031"/>
              <a:gd name="connsiteY6" fmla="*/ 848278 h 1574419"/>
              <a:gd name="connsiteX7" fmla="*/ 3395049 w 7784031"/>
              <a:gd name="connsiteY7" fmla="*/ 0 h 1574419"/>
              <a:gd name="connsiteX0" fmla="*/ 3395049 w 7784031"/>
              <a:gd name="connsiteY0" fmla="*/ 0 h 1574419"/>
              <a:gd name="connsiteX1" fmla="*/ 7784031 w 7784031"/>
              <a:gd name="connsiteY1" fmla="*/ 0 h 1574419"/>
              <a:gd name="connsiteX2" fmla="*/ 7784031 w 7784031"/>
              <a:gd name="connsiteY2" fmla="*/ 1543707 h 1574419"/>
              <a:gd name="connsiteX3" fmla="*/ 3395049 w 7784031"/>
              <a:gd name="connsiteY3" fmla="*/ 1543707 h 1574419"/>
              <a:gd name="connsiteX4" fmla="*/ 38 w 7784031"/>
              <a:gd name="connsiteY4" fmla="*/ 1574419 h 1574419"/>
              <a:gd name="connsiteX5" fmla="*/ 26932 w 7784031"/>
              <a:gd name="connsiteY5" fmla="*/ 875172 h 1574419"/>
              <a:gd name="connsiteX6" fmla="*/ 3388696 w 7784031"/>
              <a:gd name="connsiteY6" fmla="*/ 848278 h 1574419"/>
              <a:gd name="connsiteX7" fmla="*/ 3395049 w 7784031"/>
              <a:gd name="connsiteY7" fmla="*/ 0 h 1574419"/>
              <a:gd name="connsiteX0" fmla="*/ 3395049 w 7784031"/>
              <a:gd name="connsiteY0" fmla="*/ 0 h 1574419"/>
              <a:gd name="connsiteX1" fmla="*/ 7784031 w 7784031"/>
              <a:gd name="connsiteY1" fmla="*/ 0 h 1574419"/>
              <a:gd name="connsiteX2" fmla="*/ 7784031 w 7784031"/>
              <a:gd name="connsiteY2" fmla="*/ 1543707 h 1574419"/>
              <a:gd name="connsiteX3" fmla="*/ 3395049 w 7784031"/>
              <a:gd name="connsiteY3" fmla="*/ 1543707 h 1574419"/>
              <a:gd name="connsiteX4" fmla="*/ 38 w 7784031"/>
              <a:gd name="connsiteY4" fmla="*/ 1574419 h 1574419"/>
              <a:gd name="connsiteX5" fmla="*/ 26932 w 7784031"/>
              <a:gd name="connsiteY5" fmla="*/ 875172 h 1574419"/>
              <a:gd name="connsiteX6" fmla="*/ 3388696 w 7784031"/>
              <a:gd name="connsiteY6" fmla="*/ 848278 h 1574419"/>
              <a:gd name="connsiteX7" fmla="*/ 3395049 w 7784031"/>
              <a:gd name="connsiteY7" fmla="*/ 0 h 1574419"/>
              <a:gd name="connsiteX0" fmla="*/ 3395049 w 7784031"/>
              <a:gd name="connsiteY0" fmla="*/ 0 h 1574419"/>
              <a:gd name="connsiteX1" fmla="*/ 7784031 w 7784031"/>
              <a:gd name="connsiteY1" fmla="*/ 0 h 1574419"/>
              <a:gd name="connsiteX2" fmla="*/ 7784031 w 7784031"/>
              <a:gd name="connsiteY2" fmla="*/ 1543707 h 1574419"/>
              <a:gd name="connsiteX3" fmla="*/ 3395049 w 7784031"/>
              <a:gd name="connsiteY3" fmla="*/ 1543707 h 1574419"/>
              <a:gd name="connsiteX4" fmla="*/ 38 w 7784031"/>
              <a:gd name="connsiteY4" fmla="*/ 1574419 h 1574419"/>
              <a:gd name="connsiteX5" fmla="*/ 26932 w 7784031"/>
              <a:gd name="connsiteY5" fmla="*/ 875172 h 1574419"/>
              <a:gd name="connsiteX6" fmla="*/ 3388696 w 7784031"/>
              <a:gd name="connsiteY6" fmla="*/ 848278 h 1574419"/>
              <a:gd name="connsiteX7" fmla="*/ 3395049 w 7784031"/>
              <a:gd name="connsiteY7" fmla="*/ 0 h 1574419"/>
              <a:gd name="connsiteX0" fmla="*/ 3395049 w 7784031"/>
              <a:gd name="connsiteY0" fmla="*/ 0 h 1574419"/>
              <a:gd name="connsiteX1" fmla="*/ 7784031 w 7784031"/>
              <a:gd name="connsiteY1" fmla="*/ 0 h 1574419"/>
              <a:gd name="connsiteX2" fmla="*/ 7784031 w 7784031"/>
              <a:gd name="connsiteY2" fmla="*/ 1543707 h 1574419"/>
              <a:gd name="connsiteX3" fmla="*/ 3395049 w 7784031"/>
              <a:gd name="connsiteY3" fmla="*/ 1543707 h 1574419"/>
              <a:gd name="connsiteX4" fmla="*/ 38 w 7784031"/>
              <a:gd name="connsiteY4" fmla="*/ 1574419 h 1574419"/>
              <a:gd name="connsiteX5" fmla="*/ 26932 w 7784031"/>
              <a:gd name="connsiteY5" fmla="*/ 875172 h 1574419"/>
              <a:gd name="connsiteX6" fmla="*/ 3388696 w 7784031"/>
              <a:gd name="connsiteY6" fmla="*/ 848278 h 1574419"/>
              <a:gd name="connsiteX7" fmla="*/ 3395049 w 7784031"/>
              <a:gd name="connsiteY7" fmla="*/ 0 h 1574419"/>
              <a:gd name="connsiteX0" fmla="*/ 3395108 w 7784090"/>
              <a:gd name="connsiteY0" fmla="*/ 0 h 1574419"/>
              <a:gd name="connsiteX1" fmla="*/ 7784090 w 7784090"/>
              <a:gd name="connsiteY1" fmla="*/ 0 h 1574419"/>
              <a:gd name="connsiteX2" fmla="*/ 7784090 w 7784090"/>
              <a:gd name="connsiteY2" fmla="*/ 1543707 h 1574419"/>
              <a:gd name="connsiteX3" fmla="*/ 3395108 w 7784090"/>
              <a:gd name="connsiteY3" fmla="*/ 1543707 h 1574419"/>
              <a:gd name="connsiteX4" fmla="*/ 97 w 7784090"/>
              <a:gd name="connsiteY4" fmla="*/ 1574419 h 1574419"/>
              <a:gd name="connsiteX5" fmla="*/ 13544 w 7784090"/>
              <a:gd name="connsiteY5" fmla="*/ 861725 h 1574419"/>
              <a:gd name="connsiteX6" fmla="*/ 3388755 w 7784090"/>
              <a:gd name="connsiteY6" fmla="*/ 848278 h 1574419"/>
              <a:gd name="connsiteX7" fmla="*/ 3395108 w 7784090"/>
              <a:gd name="connsiteY7" fmla="*/ 0 h 1574419"/>
              <a:gd name="connsiteX0" fmla="*/ 3384802 w 7773784"/>
              <a:gd name="connsiteY0" fmla="*/ 0 h 1574419"/>
              <a:gd name="connsiteX1" fmla="*/ 7773784 w 7773784"/>
              <a:gd name="connsiteY1" fmla="*/ 0 h 1574419"/>
              <a:gd name="connsiteX2" fmla="*/ 7773784 w 7773784"/>
              <a:gd name="connsiteY2" fmla="*/ 1543707 h 1574419"/>
              <a:gd name="connsiteX3" fmla="*/ 3384802 w 7773784"/>
              <a:gd name="connsiteY3" fmla="*/ 1543707 h 1574419"/>
              <a:gd name="connsiteX4" fmla="*/ 3238 w 7773784"/>
              <a:gd name="connsiteY4" fmla="*/ 1574419 h 1574419"/>
              <a:gd name="connsiteX5" fmla="*/ 3238 w 7773784"/>
              <a:gd name="connsiteY5" fmla="*/ 861725 h 1574419"/>
              <a:gd name="connsiteX6" fmla="*/ 3378449 w 7773784"/>
              <a:gd name="connsiteY6" fmla="*/ 848278 h 1574419"/>
              <a:gd name="connsiteX7" fmla="*/ 3384802 w 7773784"/>
              <a:gd name="connsiteY7" fmla="*/ 0 h 1574419"/>
              <a:gd name="connsiteX0" fmla="*/ 3384802 w 7773784"/>
              <a:gd name="connsiteY0" fmla="*/ 0 h 1574419"/>
              <a:gd name="connsiteX1" fmla="*/ 7773784 w 7773784"/>
              <a:gd name="connsiteY1" fmla="*/ 0 h 1574419"/>
              <a:gd name="connsiteX2" fmla="*/ 7773784 w 7773784"/>
              <a:gd name="connsiteY2" fmla="*/ 1543707 h 1574419"/>
              <a:gd name="connsiteX3" fmla="*/ 3384802 w 7773784"/>
              <a:gd name="connsiteY3" fmla="*/ 1543707 h 1574419"/>
              <a:gd name="connsiteX4" fmla="*/ 3238 w 7773784"/>
              <a:gd name="connsiteY4" fmla="*/ 1574419 h 1574419"/>
              <a:gd name="connsiteX5" fmla="*/ 3238 w 7773784"/>
              <a:gd name="connsiteY5" fmla="*/ 861725 h 1574419"/>
              <a:gd name="connsiteX6" fmla="*/ 3378449 w 7773784"/>
              <a:gd name="connsiteY6" fmla="*/ 848278 h 1574419"/>
              <a:gd name="connsiteX7" fmla="*/ 3384802 w 7773784"/>
              <a:gd name="connsiteY7" fmla="*/ 0 h 1574419"/>
              <a:gd name="connsiteX0" fmla="*/ 3382994 w 7771976"/>
              <a:gd name="connsiteY0" fmla="*/ 0 h 1548943"/>
              <a:gd name="connsiteX1" fmla="*/ 7771976 w 7771976"/>
              <a:gd name="connsiteY1" fmla="*/ 0 h 1548943"/>
              <a:gd name="connsiteX2" fmla="*/ 7771976 w 7771976"/>
              <a:gd name="connsiteY2" fmla="*/ 1543707 h 1548943"/>
              <a:gd name="connsiteX3" fmla="*/ 3382994 w 7771976"/>
              <a:gd name="connsiteY3" fmla="*/ 1543707 h 1548943"/>
              <a:gd name="connsiteX4" fmla="*/ 14877 w 7771976"/>
              <a:gd name="connsiteY4" fmla="*/ 1547525 h 1548943"/>
              <a:gd name="connsiteX5" fmla="*/ 1430 w 7771976"/>
              <a:gd name="connsiteY5" fmla="*/ 861725 h 1548943"/>
              <a:gd name="connsiteX6" fmla="*/ 3376641 w 7771976"/>
              <a:gd name="connsiteY6" fmla="*/ 848278 h 1548943"/>
              <a:gd name="connsiteX7" fmla="*/ 3382994 w 7771976"/>
              <a:gd name="connsiteY7" fmla="*/ 0 h 1548943"/>
              <a:gd name="connsiteX0" fmla="*/ 3382994 w 7771976"/>
              <a:gd name="connsiteY0" fmla="*/ 0 h 1574419"/>
              <a:gd name="connsiteX1" fmla="*/ 7771976 w 7771976"/>
              <a:gd name="connsiteY1" fmla="*/ 0 h 1574419"/>
              <a:gd name="connsiteX2" fmla="*/ 7771976 w 7771976"/>
              <a:gd name="connsiteY2" fmla="*/ 1543707 h 1574419"/>
              <a:gd name="connsiteX3" fmla="*/ 3382994 w 7771976"/>
              <a:gd name="connsiteY3" fmla="*/ 1543707 h 1574419"/>
              <a:gd name="connsiteX4" fmla="*/ 14877 w 7771976"/>
              <a:gd name="connsiteY4" fmla="*/ 1574419 h 1574419"/>
              <a:gd name="connsiteX5" fmla="*/ 1430 w 7771976"/>
              <a:gd name="connsiteY5" fmla="*/ 861725 h 1574419"/>
              <a:gd name="connsiteX6" fmla="*/ 3376641 w 7771976"/>
              <a:gd name="connsiteY6" fmla="*/ 848278 h 1574419"/>
              <a:gd name="connsiteX7" fmla="*/ 3382994 w 7771976"/>
              <a:gd name="connsiteY7" fmla="*/ 0 h 1574419"/>
              <a:gd name="connsiteX0" fmla="*/ 3382994 w 7771976"/>
              <a:gd name="connsiteY0" fmla="*/ 0 h 1574419"/>
              <a:gd name="connsiteX1" fmla="*/ 7771976 w 7771976"/>
              <a:gd name="connsiteY1" fmla="*/ 0 h 1574419"/>
              <a:gd name="connsiteX2" fmla="*/ 7771976 w 7771976"/>
              <a:gd name="connsiteY2" fmla="*/ 1543707 h 1574419"/>
              <a:gd name="connsiteX3" fmla="*/ 3382994 w 7771976"/>
              <a:gd name="connsiteY3" fmla="*/ 1543707 h 1574419"/>
              <a:gd name="connsiteX4" fmla="*/ 14877 w 7771976"/>
              <a:gd name="connsiteY4" fmla="*/ 1574419 h 1574419"/>
              <a:gd name="connsiteX5" fmla="*/ 1430 w 7771976"/>
              <a:gd name="connsiteY5" fmla="*/ 861725 h 1574419"/>
              <a:gd name="connsiteX6" fmla="*/ 3376641 w 7771976"/>
              <a:gd name="connsiteY6" fmla="*/ 825793 h 1574419"/>
              <a:gd name="connsiteX7" fmla="*/ 3382994 w 7771976"/>
              <a:gd name="connsiteY7" fmla="*/ 0 h 1574419"/>
              <a:gd name="connsiteX0" fmla="*/ 3382994 w 7771976"/>
              <a:gd name="connsiteY0" fmla="*/ 0 h 1574419"/>
              <a:gd name="connsiteX1" fmla="*/ 7771976 w 7771976"/>
              <a:gd name="connsiteY1" fmla="*/ 0 h 1574419"/>
              <a:gd name="connsiteX2" fmla="*/ 7771976 w 7771976"/>
              <a:gd name="connsiteY2" fmla="*/ 1543707 h 1574419"/>
              <a:gd name="connsiteX3" fmla="*/ 3382994 w 7771976"/>
              <a:gd name="connsiteY3" fmla="*/ 1543707 h 1574419"/>
              <a:gd name="connsiteX4" fmla="*/ 14877 w 7771976"/>
              <a:gd name="connsiteY4" fmla="*/ 1574419 h 1574419"/>
              <a:gd name="connsiteX5" fmla="*/ 1430 w 7771976"/>
              <a:gd name="connsiteY5" fmla="*/ 861725 h 1574419"/>
              <a:gd name="connsiteX6" fmla="*/ 3376641 w 7771976"/>
              <a:gd name="connsiteY6" fmla="*/ 825793 h 1574419"/>
              <a:gd name="connsiteX7" fmla="*/ 3382994 w 7771976"/>
              <a:gd name="connsiteY7" fmla="*/ 0 h 1574419"/>
              <a:gd name="connsiteX0" fmla="*/ 3382994 w 7771976"/>
              <a:gd name="connsiteY0" fmla="*/ 0 h 1574419"/>
              <a:gd name="connsiteX1" fmla="*/ 7771976 w 7771976"/>
              <a:gd name="connsiteY1" fmla="*/ 0 h 1574419"/>
              <a:gd name="connsiteX2" fmla="*/ 7771976 w 7771976"/>
              <a:gd name="connsiteY2" fmla="*/ 1543707 h 1574419"/>
              <a:gd name="connsiteX3" fmla="*/ 3382994 w 7771976"/>
              <a:gd name="connsiteY3" fmla="*/ 1543707 h 1574419"/>
              <a:gd name="connsiteX4" fmla="*/ 14877 w 7771976"/>
              <a:gd name="connsiteY4" fmla="*/ 1574419 h 1574419"/>
              <a:gd name="connsiteX5" fmla="*/ 1430 w 7771976"/>
              <a:gd name="connsiteY5" fmla="*/ 861725 h 1574419"/>
              <a:gd name="connsiteX6" fmla="*/ 3376641 w 7771976"/>
              <a:gd name="connsiteY6" fmla="*/ 825793 h 1574419"/>
              <a:gd name="connsiteX7" fmla="*/ 3382994 w 7771976"/>
              <a:gd name="connsiteY7" fmla="*/ 0 h 1574419"/>
              <a:gd name="connsiteX0" fmla="*/ 3390146 w 7779128"/>
              <a:gd name="connsiteY0" fmla="*/ 0 h 1574419"/>
              <a:gd name="connsiteX1" fmla="*/ 7779128 w 7779128"/>
              <a:gd name="connsiteY1" fmla="*/ 0 h 1574419"/>
              <a:gd name="connsiteX2" fmla="*/ 7779128 w 7779128"/>
              <a:gd name="connsiteY2" fmla="*/ 1543707 h 1574419"/>
              <a:gd name="connsiteX3" fmla="*/ 3390146 w 7779128"/>
              <a:gd name="connsiteY3" fmla="*/ 1543707 h 1574419"/>
              <a:gd name="connsiteX4" fmla="*/ 22029 w 7779128"/>
              <a:gd name="connsiteY4" fmla="*/ 1574419 h 1574419"/>
              <a:gd name="connsiteX5" fmla="*/ 1087 w 7779128"/>
              <a:gd name="connsiteY5" fmla="*/ 831745 h 1574419"/>
              <a:gd name="connsiteX6" fmla="*/ 3383793 w 7779128"/>
              <a:gd name="connsiteY6" fmla="*/ 825793 h 1574419"/>
              <a:gd name="connsiteX7" fmla="*/ 3390146 w 7779128"/>
              <a:gd name="connsiteY7" fmla="*/ 0 h 1574419"/>
              <a:gd name="connsiteX0" fmla="*/ 3398288 w 7787270"/>
              <a:gd name="connsiteY0" fmla="*/ 0 h 1566924"/>
              <a:gd name="connsiteX1" fmla="*/ 7787270 w 7787270"/>
              <a:gd name="connsiteY1" fmla="*/ 0 h 1566924"/>
              <a:gd name="connsiteX2" fmla="*/ 7787270 w 7787270"/>
              <a:gd name="connsiteY2" fmla="*/ 1543707 h 1566924"/>
              <a:gd name="connsiteX3" fmla="*/ 3398288 w 7787270"/>
              <a:gd name="connsiteY3" fmla="*/ 1543707 h 1566924"/>
              <a:gd name="connsiteX4" fmla="*/ 191 w 7787270"/>
              <a:gd name="connsiteY4" fmla="*/ 1566924 h 1566924"/>
              <a:gd name="connsiteX5" fmla="*/ 9229 w 7787270"/>
              <a:gd name="connsiteY5" fmla="*/ 831745 h 1566924"/>
              <a:gd name="connsiteX6" fmla="*/ 3391935 w 7787270"/>
              <a:gd name="connsiteY6" fmla="*/ 825793 h 1566924"/>
              <a:gd name="connsiteX7" fmla="*/ 3398288 w 7787270"/>
              <a:gd name="connsiteY7" fmla="*/ 0 h 1566924"/>
              <a:gd name="connsiteX0" fmla="*/ 3392823 w 7781805"/>
              <a:gd name="connsiteY0" fmla="*/ 0 h 1581914"/>
              <a:gd name="connsiteX1" fmla="*/ 7781805 w 7781805"/>
              <a:gd name="connsiteY1" fmla="*/ 0 h 1581914"/>
              <a:gd name="connsiteX2" fmla="*/ 7781805 w 7781805"/>
              <a:gd name="connsiteY2" fmla="*/ 1543707 h 1581914"/>
              <a:gd name="connsiteX3" fmla="*/ 3392823 w 7781805"/>
              <a:gd name="connsiteY3" fmla="*/ 1543707 h 1581914"/>
              <a:gd name="connsiteX4" fmla="*/ 2221 w 7781805"/>
              <a:gd name="connsiteY4" fmla="*/ 1581914 h 1581914"/>
              <a:gd name="connsiteX5" fmla="*/ 3764 w 7781805"/>
              <a:gd name="connsiteY5" fmla="*/ 831745 h 1581914"/>
              <a:gd name="connsiteX6" fmla="*/ 3386470 w 7781805"/>
              <a:gd name="connsiteY6" fmla="*/ 825793 h 1581914"/>
              <a:gd name="connsiteX7" fmla="*/ 3392823 w 7781805"/>
              <a:gd name="connsiteY7" fmla="*/ 0 h 1581914"/>
              <a:gd name="connsiteX0" fmla="*/ 3398288 w 7787270"/>
              <a:gd name="connsiteY0" fmla="*/ 0 h 1559429"/>
              <a:gd name="connsiteX1" fmla="*/ 7787270 w 7787270"/>
              <a:gd name="connsiteY1" fmla="*/ 0 h 1559429"/>
              <a:gd name="connsiteX2" fmla="*/ 7787270 w 7787270"/>
              <a:gd name="connsiteY2" fmla="*/ 1543707 h 1559429"/>
              <a:gd name="connsiteX3" fmla="*/ 3398288 w 7787270"/>
              <a:gd name="connsiteY3" fmla="*/ 1543707 h 1559429"/>
              <a:gd name="connsiteX4" fmla="*/ 191 w 7787270"/>
              <a:gd name="connsiteY4" fmla="*/ 1559429 h 1559429"/>
              <a:gd name="connsiteX5" fmla="*/ 9229 w 7787270"/>
              <a:gd name="connsiteY5" fmla="*/ 831745 h 1559429"/>
              <a:gd name="connsiteX6" fmla="*/ 3391935 w 7787270"/>
              <a:gd name="connsiteY6" fmla="*/ 825793 h 1559429"/>
              <a:gd name="connsiteX7" fmla="*/ 3398288 w 7787270"/>
              <a:gd name="connsiteY7" fmla="*/ 0 h 1559429"/>
              <a:gd name="connsiteX0" fmla="*/ 3398288 w 7787270"/>
              <a:gd name="connsiteY0" fmla="*/ 0 h 1559429"/>
              <a:gd name="connsiteX1" fmla="*/ 7787270 w 7787270"/>
              <a:gd name="connsiteY1" fmla="*/ 0 h 1559429"/>
              <a:gd name="connsiteX2" fmla="*/ 7787270 w 7787270"/>
              <a:gd name="connsiteY2" fmla="*/ 1543707 h 1559429"/>
              <a:gd name="connsiteX3" fmla="*/ 3398288 w 7787270"/>
              <a:gd name="connsiteY3" fmla="*/ 1543707 h 1559429"/>
              <a:gd name="connsiteX4" fmla="*/ 191 w 7787270"/>
              <a:gd name="connsiteY4" fmla="*/ 1559429 h 1559429"/>
              <a:gd name="connsiteX5" fmla="*/ 9229 w 7787270"/>
              <a:gd name="connsiteY5" fmla="*/ 831745 h 1559429"/>
              <a:gd name="connsiteX6" fmla="*/ 3391935 w 7787270"/>
              <a:gd name="connsiteY6" fmla="*/ 825793 h 1559429"/>
              <a:gd name="connsiteX7" fmla="*/ 3398288 w 7787270"/>
              <a:gd name="connsiteY7" fmla="*/ 0 h 1559429"/>
              <a:gd name="connsiteX0" fmla="*/ 3398288 w 7787270"/>
              <a:gd name="connsiteY0" fmla="*/ 0 h 1547718"/>
              <a:gd name="connsiteX1" fmla="*/ 7787270 w 7787270"/>
              <a:gd name="connsiteY1" fmla="*/ 0 h 1547718"/>
              <a:gd name="connsiteX2" fmla="*/ 7787270 w 7787270"/>
              <a:gd name="connsiteY2" fmla="*/ 1543707 h 1547718"/>
              <a:gd name="connsiteX3" fmla="*/ 3398288 w 7787270"/>
              <a:gd name="connsiteY3" fmla="*/ 1543707 h 1547718"/>
              <a:gd name="connsiteX4" fmla="*/ 191 w 7787270"/>
              <a:gd name="connsiteY4" fmla="*/ 1539109 h 1547718"/>
              <a:gd name="connsiteX5" fmla="*/ 9229 w 7787270"/>
              <a:gd name="connsiteY5" fmla="*/ 831745 h 1547718"/>
              <a:gd name="connsiteX6" fmla="*/ 3391935 w 7787270"/>
              <a:gd name="connsiteY6" fmla="*/ 825793 h 1547718"/>
              <a:gd name="connsiteX7" fmla="*/ 3398288 w 7787270"/>
              <a:gd name="connsiteY7" fmla="*/ 0 h 1547718"/>
              <a:gd name="connsiteX0" fmla="*/ 3391994 w 7780976"/>
              <a:gd name="connsiteY0" fmla="*/ 0 h 1569589"/>
              <a:gd name="connsiteX1" fmla="*/ 7780976 w 7780976"/>
              <a:gd name="connsiteY1" fmla="*/ 0 h 1569589"/>
              <a:gd name="connsiteX2" fmla="*/ 7780976 w 7780976"/>
              <a:gd name="connsiteY2" fmla="*/ 1543707 h 1569589"/>
              <a:gd name="connsiteX3" fmla="*/ 3391994 w 7780976"/>
              <a:gd name="connsiteY3" fmla="*/ 1543707 h 1569589"/>
              <a:gd name="connsiteX4" fmla="*/ 4057 w 7780976"/>
              <a:gd name="connsiteY4" fmla="*/ 1569589 h 1569589"/>
              <a:gd name="connsiteX5" fmla="*/ 2935 w 7780976"/>
              <a:gd name="connsiteY5" fmla="*/ 831745 h 1569589"/>
              <a:gd name="connsiteX6" fmla="*/ 3385641 w 7780976"/>
              <a:gd name="connsiteY6" fmla="*/ 825793 h 1569589"/>
              <a:gd name="connsiteX7" fmla="*/ 3391994 w 7780976"/>
              <a:gd name="connsiteY7" fmla="*/ 0 h 1569589"/>
              <a:gd name="connsiteX0" fmla="*/ 3391994 w 7780976"/>
              <a:gd name="connsiteY0" fmla="*/ 0 h 1549305"/>
              <a:gd name="connsiteX1" fmla="*/ 7780976 w 7780976"/>
              <a:gd name="connsiteY1" fmla="*/ 0 h 1549305"/>
              <a:gd name="connsiteX2" fmla="*/ 7780976 w 7780976"/>
              <a:gd name="connsiteY2" fmla="*/ 1543707 h 1549305"/>
              <a:gd name="connsiteX3" fmla="*/ 3391994 w 7780976"/>
              <a:gd name="connsiteY3" fmla="*/ 1543707 h 1549305"/>
              <a:gd name="connsiteX4" fmla="*/ 4057 w 7780976"/>
              <a:gd name="connsiteY4" fmla="*/ 1549269 h 1549305"/>
              <a:gd name="connsiteX5" fmla="*/ 2935 w 7780976"/>
              <a:gd name="connsiteY5" fmla="*/ 831745 h 1549305"/>
              <a:gd name="connsiteX6" fmla="*/ 3385641 w 7780976"/>
              <a:gd name="connsiteY6" fmla="*/ 825793 h 1549305"/>
              <a:gd name="connsiteX7" fmla="*/ 3391994 w 7780976"/>
              <a:gd name="connsiteY7" fmla="*/ 0 h 154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0976" h="1549305">
                <a:moveTo>
                  <a:pt x="3391994" y="0"/>
                </a:moveTo>
                <a:lnTo>
                  <a:pt x="7780976" y="0"/>
                </a:lnTo>
                <a:lnTo>
                  <a:pt x="7780976" y="1543707"/>
                </a:lnTo>
                <a:lnTo>
                  <a:pt x="3391994" y="1543707"/>
                </a:lnTo>
                <a:cubicBezTo>
                  <a:pt x="3401268" y="1557790"/>
                  <a:pt x="5116" y="1539667"/>
                  <a:pt x="4057" y="1549269"/>
                </a:cubicBezTo>
                <a:cubicBezTo>
                  <a:pt x="2998" y="1545423"/>
                  <a:pt x="-3788" y="822780"/>
                  <a:pt x="2935" y="831745"/>
                </a:cubicBezTo>
                <a:cubicBezTo>
                  <a:pt x="-17236" y="827262"/>
                  <a:pt x="3379953" y="829689"/>
                  <a:pt x="3385641" y="825793"/>
                </a:cubicBezTo>
                <a:cubicBezTo>
                  <a:pt x="3387759" y="838721"/>
                  <a:pt x="3389876" y="345512"/>
                  <a:pt x="3391994" y="0"/>
                </a:cubicBezTo>
                <a:close/>
              </a:path>
            </a:pathLst>
          </a:cu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1" name="矩形 60"/>
          <p:cNvSpPr/>
          <p:nvPr/>
        </p:nvSpPr>
        <p:spPr>
          <a:xfrm>
            <a:off x="706760" y="1378339"/>
            <a:ext cx="3318782" cy="2507861"/>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4094259" y="1378339"/>
            <a:ext cx="4388982" cy="1677098"/>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568A3576-28EE-4CA6-BFCE-C3AF54CFACD1}"/>
              </a:ext>
            </a:extLst>
          </p:cNvPr>
          <p:cNvGrpSpPr/>
          <p:nvPr/>
        </p:nvGrpSpPr>
        <p:grpSpPr>
          <a:xfrm>
            <a:off x="954314" y="2019244"/>
            <a:ext cx="2843124" cy="806707"/>
            <a:chOff x="7801078" y="2484586"/>
            <a:chExt cx="4427281" cy="1256195"/>
          </a:xfrm>
        </p:grpSpPr>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1078" y="2484586"/>
              <a:ext cx="2137052" cy="125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9247" y="2484586"/>
              <a:ext cx="2139112" cy="1256193"/>
            </a:xfrm>
            <a:prstGeom prst="rect">
              <a:avLst/>
            </a:prstGeom>
          </p:spPr>
        </p:pic>
      </p:grpSp>
      <p:grpSp>
        <p:nvGrpSpPr>
          <p:cNvPr id="49" name="组合 48">
            <a:extLst>
              <a:ext uri="{FF2B5EF4-FFF2-40B4-BE49-F238E27FC236}">
                <a16:creationId xmlns:a16="http://schemas.microsoft.com/office/drawing/2014/main" id="{9F16B148-8226-4DB1-B21B-38D42C0999B9}"/>
              </a:ext>
            </a:extLst>
          </p:cNvPr>
          <p:cNvGrpSpPr/>
          <p:nvPr/>
        </p:nvGrpSpPr>
        <p:grpSpPr>
          <a:xfrm>
            <a:off x="4387569" y="1420731"/>
            <a:ext cx="3722494" cy="1548129"/>
            <a:chOff x="6522747" y="1625247"/>
            <a:chExt cx="4963325" cy="2064171"/>
          </a:xfrm>
        </p:grpSpPr>
        <p:sp>
          <p:nvSpPr>
            <p:cNvPr id="36" name="文本框 35">
              <a:extLst>
                <a:ext uri="{FF2B5EF4-FFF2-40B4-BE49-F238E27FC236}">
                  <a16:creationId xmlns:a16="http://schemas.microsoft.com/office/drawing/2014/main" id="{EE31BC2D-1557-4673-BDAB-E6FD4B934275}"/>
                </a:ext>
              </a:extLst>
            </p:cNvPr>
            <p:cNvSpPr txBox="1"/>
            <p:nvPr/>
          </p:nvSpPr>
          <p:spPr>
            <a:xfrm>
              <a:off x="6522747" y="1625247"/>
              <a:ext cx="4963325" cy="697626"/>
            </a:xfrm>
            <a:prstGeom prst="rect">
              <a:avLst/>
            </a:prstGeom>
            <a:noFill/>
          </p:spPr>
          <p:txBody>
            <a:bodyPr wrap="none" rtlCol="0">
              <a:spAutoFit/>
            </a:bodyPr>
            <a:lstStyle/>
            <a:p>
              <a:r>
                <a:rPr lang="en-US" altLang="zh-CN" sz="1400" dirty="0">
                  <a:solidFill>
                    <a:srgbClr val="E6002E"/>
                  </a:solidFill>
                  <a:latin typeface="微软雅黑" panose="020B0503020204020204" pitchFamily="34" charset="-122"/>
                  <a:ea typeface="微软雅黑" panose="020B0503020204020204" pitchFamily="34" charset="-122"/>
                  <a:cs typeface="SimHei" charset="-122"/>
                </a:rPr>
                <a:t>IT</a:t>
              </a:r>
              <a:r>
                <a:rPr lang="zh-CN" altLang="en-US" sz="1400" dirty="0">
                  <a:solidFill>
                    <a:srgbClr val="E6002E"/>
                  </a:solidFill>
                  <a:latin typeface="微软雅黑" panose="020B0503020204020204" pitchFamily="34" charset="-122"/>
                  <a:ea typeface="微软雅黑" panose="020B0503020204020204" pitchFamily="34" charset="-122"/>
                  <a:cs typeface="SimHei" charset="-122"/>
                </a:rPr>
                <a:t>环境：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小组终端</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&amp;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多屏调度，信息快速流转</a:t>
              </a: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grpSp>
          <p:nvGrpSpPr>
            <p:cNvPr id="47" name="组合 46">
              <a:extLst>
                <a:ext uri="{FF2B5EF4-FFF2-40B4-BE49-F238E27FC236}">
                  <a16:creationId xmlns:a16="http://schemas.microsoft.com/office/drawing/2014/main" id="{2D623737-424D-4D5F-AF57-9CCA1F904ABE}"/>
                </a:ext>
              </a:extLst>
            </p:cNvPr>
            <p:cNvGrpSpPr/>
            <p:nvPr/>
          </p:nvGrpSpPr>
          <p:grpSpPr>
            <a:xfrm>
              <a:off x="6672340" y="2083931"/>
              <a:ext cx="4807629" cy="1605487"/>
              <a:chOff x="2716995" y="3244245"/>
              <a:chExt cx="6772878" cy="2261774"/>
            </a:xfrm>
          </p:grpSpPr>
          <p:pic>
            <p:nvPicPr>
              <p:cNvPr id="41" name="Picture 2" descr="C:\Users\deng\Desktop\分组互动拓扑图\3s.png">
                <a:extLst>
                  <a:ext uri="{FF2B5EF4-FFF2-40B4-BE49-F238E27FC236}">
                    <a16:creationId xmlns:a16="http://schemas.microsoft.com/office/drawing/2014/main" id="{D24913B2-7AF7-46F8-B62D-44CF2B1EDB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4113" y="3632367"/>
                <a:ext cx="2218642" cy="187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 descr="C:\Users\deng\Desktop\分组互动拓扑图\2s.png">
                <a:extLst>
                  <a:ext uri="{FF2B5EF4-FFF2-40B4-BE49-F238E27FC236}">
                    <a16:creationId xmlns:a16="http://schemas.microsoft.com/office/drawing/2014/main" id="{DBA437F2-83C9-4999-A0D8-309B9883097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6995" y="3607077"/>
                <a:ext cx="2218643" cy="187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 descr="C:\Users\deng\Desktop\分组互动拓扑图\1s.png">
                <a:extLst>
                  <a:ext uri="{FF2B5EF4-FFF2-40B4-BE49-F238E27FC236}">
                    <a16:creationId xmlns:a16="http://schemas.microsoft.com/office/drawing/2014/main" id="{0B359B66-FFFB-4893-8A37-325EE0CC62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71232" y="3612693"/>
                <a:ext cx="2218641" cy="187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圆角矩形 2">
                <a:extLst>
                  <a:ext uri="{FF2B5EF4-FFF2-40B4-BE49-F238E27FC236}">
                    <a16:creationId xmlns:a16="http://schemas.microsoft.com/office/drawing/2014/main" id="{E6912CCF-8829-4F97-96F4-368886AD5A78}"/>
                  </a:ext>
                </a:extLst>
              </p:cNvPr>
              <p:cNvSpPr/>
              <p:nvPr/>
            </p:nvSpPr>
            <p:spPr>
              <a:xfrm>
                <a:off x="2726220" y="3244245"/>
                <a:ext cx="2009155" cy="455730"/>
              </a:xfrm>
              <a:prstGeom prst="roundRect">
                <a:avLst/>
              </a:prstGeom>
              <a:solidFill>
                <a:srgbClr val="21B1AE"/>
              </a:solidFill>
            </p:spPr>
            <p:txBody>
              <a:bodyPr wrap="square">
                <a:spAutoFit/>
              </a:bodyPr>
              <a:lstStyle>
                <a:lvl1pPr defTabSz="382588">
                  <a:defRPr>
                    <a:solidFill>
                      <a:schemeClr val="tx1"/>
                    </a:solidFill>
                    <a:latin typeface="Arial" panose="020B0604020202020204" pitchFamily="34" charset="0"/>
                    <a:ea typeface="宋体" panose="02010600030101010101" pitchFamily="2" charset="-122"/>
                  </a:defRPr>
                </a:lvl1pPr>
                <a:lvl2pPr marL="742950" indent="-285750" defTabSz="382588">
                  <a:defRPr>
                    <a:solidFill>
                      <a:schemeClr val="tx1"/>
                    </a:solidFill>
                    <a:latin typeface="Arial" panose="020B0604020202020204" pitchFamily="34" charset="0"/>
                    <a:ea typeface="宋体" panose="02010600030101010101" pitchFamily="2" charset="-122"/>
                  </a:defRPr>
                </a:lvl2pPr>
                <a:lvl3pPr marL="1143000" indent="-228600" defTabSz="382588">
                  <a:defRPr>
                    <a:solidFill>
                      <a:schemeClr val="tx1"/>
                    </a:solidFill>
                    <a:latin typeface="Arial" panose="020B0604020202020204" pitchFamily="34" charset="0"/>
                    <a:ea typeface="宋体" panose="02010600030101010101" pitchFamily="2" charset="-122"/>
                  </a:defRPr>
                </a:lvl3pPr>
                <a:lvl4pPr marL="1600200" indent="-228600" defTabSz="382588">
                  <a:defRPr>
                    <a:solidFill>
                      <a:schemeClr val="tx1"/>
                    </a:solidFill>
                    <a:latin typeface="Arial" panose="020B0604020202020204" pitchFamily="34" charset="0"/>
                    <a:ea typeface="宋体" panose="02010600030101010101" pitchFamily="2" charset="-122"/>
                  </a:defRPr>
                </a:lvl4pPr>
                <a:lvl5pPr marL="2057400" indent="-228600" defTabSz="382588">
                  <a:defRPr>
                    <a:solidFill>
                      <a:schemeClr val="tx1"/>
                    </a:solidFill>
                    <a:latin typeface="Arial" panose="020B0604020202020204" pitchFamily="34" charset="0"/>
                    <a:ea typeface="宋体" panose="02010600030101010101" pitchFamily="2" charset="-122"/>
                  </a:defRPr>
                </a:lvl5pPr>
                <a:lvl6pPr marL="25146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25">
                    <a:solidFill>
                      <a:srgbClr val="FFFFFF"/>
                    </a:solidFill>
                    <a:latin typeface="微软雅黑" panose="020B0503020204020204" pitchFamily="34" charset="-122"/>
                    <a:ea typeface="微软雅黑" panose="020B0503020204020204" pitchFamily="34" charset="-122"/>
                    <a:sym typeface="Arial" panose="020B0604020202020204" pitchFamily="34" charset="0"/>
                  </a:rPr>
                  <a:t>授课模式</a:t>
                </a:r>
              </a:p>
            </p:txBody>
          </p:sp>
          <p:sp>
            <p:nvSpPr>
              <p:cNvPr id="45" name="圆角矩形 15">
                <a:extLst>
                  <a:ext uri="{FF2B5EF4-FFF2-40B4-BE49-F238E27FC236}">
                    <a16:creationId xmlns:a16="http://schemas.microsoft.com/office/drawing/2014/main" id="{B2439950-827E-45C8-AA2B-C3189510BD9D}"/>
                  </a:ext>
                </a:extLst>
              </p:cNvPr>
              <p:cNvSpPr/>
              <p:nvPr/>
            </p:nvSpPr>
            <p:spPr>
              <a:xfrm>
                <a:off x="7413022" y="3255808"/>
                <a:ext cx="1993579" cy="455730"/>
              </a:xfrm>
              <a:prstGeom prst="roundRect">
                <a:avLst/>
              </a:prstGeom>
              <a:solidFill>
                <a:srgbClr val="21B1AE"/>
              </a:solidFill>
            </p:spPr>
            <p:txBody>
              <a:bodyPr wrap="square">
                <a:spAutoFit/>
              </a:bodyPr>
              <a:lstStyle>
                <a:lvl1pPr defTabSz="382588">
                  <a:defRPr>
                    <a:solidFill>
                      <a:schemeClr val="tx1"/>
                    </a:solidFill>
                    <a:latin typeface="Arial" panose="020B0604020202020204" pitchFamily="34" charset="0"/>
                    <a:ea typeface="宋体" panose="02010600030101010101" pitchFamily="2" charset="-122"/>
                  </a:defRPr>
                </a:lvl1pPr>
                <a:lvl2pPr marL="742950" indent="-285750" defTabSz="382588">
                  <a:defRPr>
                    <a:solidFill>
                      <a:schemeClr val="tx1"/>
                    </a:solidFill>
                    <a:latin typeface="Arial" panose="020B0604020202020204" pitchFamily="34" charset="0"/>
                    <a:ea typeface="宋体" panose="02010600030101010101" pitchFamily="2" charset="-122"/>
                  </a:defRPr>
                </a:lvl2pPr>
                <a:lvl3pPr marL="1143000" indent="-228600" defTabSz="382588">
                  <a:defRPr>
                    <a:solidFill>
                      <a:schemeClr val="tx1"/>
                    </a:solidFill>
                    <a:latin typeface="Arial" panose="020B0604020202020204" pitchFamily="34" charset="0"/>
                    <a:ea typeface="宋体" panose="02010600030101010101" pitchFamily="2" charset="-122"/>
                  </a:defRPr>
                </a:lvl3pPr>
                <a:lvl4pPr marL="1600200" indent="-228600" defTabSz="382588">
                  <a:defRPr>
                    <a:solidFill>
                      <a:schemeClr val="tx1"/>
                    </a:solidFill>
                    <a:latin typeface="Arial" panose="020B0604020202020204" pitchFamily="34" charset="0"/>
                    <a:ea typeface="宋体" panose="02010600030101010101" pitchFamily="2" charset="-122"/>
                  </a:defRPr>
                </a:lvl4pPr>
                <a:lvl5pPr marL="2057400" indent="-228600" defTabSz="382588">
                  <a:defRPr>
                    <a:solidFill>
                      <a:schemeClr val="tx1"/>
                    </a:solidFill>
                    <a:latin typeface="Arial" panose="020B0604020202020204" pitchFamily="34" charset="0"/>
                    <a:ea typeface="宋体" panose="02010600030101010101" pitchFamily="2" charset="-122"/>
                  </a:defRPr>
                </a:lvl5pPr>
                <a:lvl6pPr marL="25146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25"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小组展示模式</a:t>
                </a:r>
              </a:p>
            </p:txBody>
          </p:sp>
          <p:sp>
            <p:nvSpPr>
              <p:cNvPr id="46" name="圆角矩形 16">
                <a:extLst>
                  <a:ext uri="{FF2B5EF4-FFF2-40B4-BE49-F238E27FC236}">
                    <a16:creationId xmlns:a16="http://schemas.microsoft.com/office/drawing/2014/main" id="{C14D15F9-21DB-4FF1-9C78-893F3C20D4B4}"/>
                  </a:ext>
                </a:extLst>
              </p:cNvPr>
              <p:cNvSpPr/>
              <p:nvPr/>
            </p:nvSpPr>
            <p:spPr>
              <a:xfrm>
                <a:off x="4994112" y="3266560"/>
                <a:ext cx="2076855" cy="455730"/>
              </a:xfrm>
              <a:prstGeom prst="roundRect">
                <a:avLst/>
              </a:prstGeom>
              <a:solidFill>
                <a:srgbClr val="21B1AE"/>
              </a:solidFill>
            </p:spPr>
            <p:txBody>
              <a:bodyPr wrap="square">
                <a:spAutoFit/>
              </a:bodyPr>
              <a:lstStyle>
                <a:lvl1pPr defTabSz="382588">
                  <a:defRPr>
                    <a:solidFill>
                      <a:schemeClr val="tx1"/>
                    </a:solidFill>
                    <a:latin typeface="Arial" panose="020B0604020202020204" pitchFamily="34" charset="0"/>
                    <a:ea typeface="宋体" panose="02010600030101010101" pitchFamily="2" charset="-122"/>
                  </a:defRPr>
                </a:lvl1pPr>
                <a:lvl2pPr marL="742950" indent="-285750" defTabSz="382588">
                  <a:defRPr>
                    <a:solidFill>
                      <a:schemeClr val="tx1"/>
                    </a:solidFill>
                    <a:latin typeface="Arial" panose="020B0604020202020204" pitchFamily="34" charset="0"/>
                    <a:ea typeface="宋体" panose="02010600030101010101" pitchFamily="2" charset="-122"/>
                  </a:defRPr>
                </a:lvl2pPr>
                <a:lvl3pPr marL="1143000" indent="-228600" defTabSz="382588">
                  <a:defRPr>
                    <a:solidFill>
                      <a:schemeClr val="tx1"/>
                    </a:solidFill>
                    <a:latin typeface="Arial" panose="020B0604020202020204" pitchFamily="34" charset="0"/>
                    <a:ea typeface="宋体" panose="02010600030101010101" pitchFamily="2" charset="-122"/>
                  </a:defRPr>
                </a:lvl3pPr>
                <a:lvl4pPr marL="1600200" indent="-228600" defTabSz="382588">
                  <a:defRPr>
                    <a:solidFill>
                      <a:schemeClr val="tx1"/>
                    </a:solidFill>
                    <a:latin typeface="Arial" panose="020B0604020202020204" pitchFamily="34" charset="0"/>
                    <a:ea typeface="宋体" panose="02010600030101010101" pitchFamily="2" charset="-122"/>
                  </a:defRPr>
                </a:lvl4pPr>
                <a:lvl5pPr marL="2057400" indent="-228600" defTabSz="382588">
                  <a:defRPr>
                    <a:solidFill>
                      <a:schemeClr val="tx1"/>
                    </a:solidFill>
                    <a:latin typeface="Arial" panose="020B0604020202020204" pitchFamily="34" charset="0"/>
                    <a:ea typeface="宋体" panose="02010600030101010101" pitchFamily="2" charset="-122"/>
                  </a:defRPr>
                </a:lvl5pPr>
                <a:lvl6pPr marL="25146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3825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25">
                    <a:solidFill>
                      <a:srgbClr val="FFFFFF"/>
                    </a:solidFill>
                    <a:latin typeface="微软雅黑" panose="020B0503020204020204" pitchFamily="34" charset="-122"/>
                    <a:ea typeface="微软雅黑" panose="020B0503020204020204" pitchFamily="34" charset="-122"/>
                    <a:sym typeface="Arial" panose="020B0604020202020204" pitchFamily="34" charset="0"/>
                  </a:rPr>
                  <a:t>小组讨论模式</a:t>
                </a:r>
              </a:p>
            </p:txBody>
          </p:sp>
        </p:grpSp>
      </p:grpSp>
      <p:pic>
        <p:nvPicPr>
          <p:cNvPr id="48" name="图片 47">
            <a:extLst>
              <a:ext uri="{FF2B5EF4-FFF2-40B4-BE49-F238E27FC236}">
                <a16:creationId xmlns:a16="http://schemas.microsoft.com/office/drawing/2014/main" id="{5F3D89BB-0F20-4CB4-97B6-EE45921462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12890" y="3238682"/>
            <a:ext cx="2052414" cy="1154483"/>
          </a:xfrm>
          <a:prstGeom prst="rect">
            <a:avLst/>
          </a:prstGeom>
        </p:spPr>
      </p:pic>
      <p:sp>
        <p:nvSpPr>
          <p:cNvPr id="60" name="标题 4"/>
          <p:cNvSpPr txBox="1">
            <a:spLocks/>
          </p:cNvSpPr>
          <p:nvPr/>
        </p:nvSpPr>
        <p:spPr>
          <a:xfrm>
            <a:off x="449984" y="94341"/>
            <a:ext cx="7709913" cy="447647"/>
          </a:xfrm>
          <a:prstGeom prst="rect">
            <a:avLst/>
          </a:prstGeom>
        </p:spPr>
        <p:txBody>
          <a:bodyPr vert="horz" lIns="61208" tIns="30604" rIns="61208" bIns="30604" rtlCol="0" anchor="ctr">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000" b="0" dirty="0">
                <a:solidFill>
                  <a:schemeClr val="tx1">
                    <a:lumMod val="75000"/>
                    <a:lumOff val="25000"/>
                  </a:schemeClr>
                </a:solidFill>
                <a:cs typeface="SimHei" charset="-122"/>
              </a:rPr>
              <a:t>锐捷如何支撑</a:t>
            </a:r>
            <a:r>
              <a:rPr lang="en-US" altLang="zh-CN" sz="2000" b="0" dirty="0">
                <a:solidFill>
                  <a:schemeClr val="tx1">
                    <a:lumMod val="75000"/>
                    <a:lumOff val="25000"/>
                  </a:schemeClr>
                </a:solidFill>
                <a:cs typeface="SimHei" charset="-122"/>
              </a:rPr>
              <a:t>PBL</a:t>
            </a:r>
            <a:r>
              <a:rPr lang="zh-CN" altLang="en-US" sz="2000" b="0" dirty="0">
                <a:solidFill>
                  <a:schemeClr val="tx1">
                    <a:lumMod val="75000"/>
                    <a:lumOff val="25000"/>
                  </a:schemeClr>
                </a:solidFill>
                <a:cs typeface="SimHei" charset="-122"/>
              </a:rPr>
              <a:t>（</a:t>
            </a:r>
            <a:r>
              <a:rPr lang="en-US" altLang="zh-CN" sz="2000" b="0" dirty="0">
                <a:solidFill>
                  <a:schemeClr val="tx1">
                    <a:lumMod val="75000"/>
                    <a:lumOff val="25000"/>
                  </a:schemeClr>
                </a:solidFill>
                <a:cs typeface="SimHei" charset="-122"/>
              </a:rPr>
              <a:t>Problem-Based Learning</a:t>
            </a:r>
            <a:r>
              <a:rPr lang="zh-CN" altLang="en-US" sz="2000" b="0" dirty="0">
                <a:solidFill>
                  <a:schemeClr val="tx1">
                    <a:lumMod val="75000"/>
                    <a:lumOff val="25000"/>
                  </a:schemeClr>
                </a:solidFill>
                <a:cs typeface="SimHei" charset="-122"/>
              </a:rPr>
              <a:t>）教学模式</a:t>
            </a:r>
          </a:p>
        </p:txBody>
      </p:sp>
      <p:sp>
        <p:nvSpPr>
          <p:cNvPr id="62" name="文本框 61">
            <a:extLst>
              <a:ext uri="{FF2B5EF4-FFF2-40B4-BE49-F238E27FC236}">
                <a16:creationId xmlns:a16="http://schemas.microsoft.com/office/drawing/2014/main" id="{C38CA574-A063-4D51-8EEE-D2A8669AB237}"/>
              </a:ext>
            </a:extLst>
          </p:cNvPr>
          <p:cNvSpPr txBox="1"/>
          <p:nvPr/>
        </p:nvSpPr>
        <p:spPr>
          <a:xfrm>
            <a:off x="831804" y="1457084"/>
            <a:ext cx="2959873" cy="738664"/>
          </a:xfrm>
          <a:prstGeom prst="rect">
            <a:avLst/>
          </a:prstGeom>
          <a:noFill/>
        </p:spPr>
        <p:txBody>
          <a:bodyPr wrap="square" rtlCol="0">
            <a:spAutoFit/>
          </a:bodyPr>
          <a:lstStyle/>
          <a:p>
            <a:r>
              <a:rPr lang="zh-CN" altLang="en-US" sz="1400" dirty="0">
                <a:solidFill>
                  <a:srgbClr val="E6002E"/>
                </a:solidFill>
                <a:latin typeface="微软雅黑" panose="020B0503020204020204" pitchFamily="34" charset="-122"/>
                <a:ea typeface="微软雅黑" panose="020B0503020204020204" pitchFamily="34" charset="-122"/>
                <a:cs typeface="SimHei" charset="-122"/>
              </a:rPr>
              <a:t>空间：</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课上讲解→讨论→展示，课下项目合作</a:t>
            </a: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
        <p:nvSpPr>
          <p:cNvPr id="64" name="文本框 63">
            <a:extLst>
              <a:ext uri="{FF2B5EF4-FFF2-40B4-BE49-F238E27FC236}">
                <a16:creationId xmlns:a16="http://schemas.microsoft.com/office/drawing/2014/main" id="{7429462F-6C15-4AD5-8AD0-99DBC6A28773}"/>
              </a:ext>
            </a:extLst>
          </p:cNvPr>
          <p:cNvSpPr txBox="1"/>
          <p:nvPr/>
        </p:nvSpPr>
        <p:spPr>
          <a:xfrm>
            <a:off x="820963" y="4063777"/>
            <a:ext cx="3200257" cy="523220"/>
          </a:xfrm>
          <a:prstGeom prst="rect">
            <a:avLst/>
          </a:prstGeom>
          <a:noFill/>
        </p:spPr>
        <p:txBody>
          <a:bodyPr wrap="square" rtlCol="0">
            <a:spAutoFit/>
          </a:bodyPr>
          <a:lstStyle/>
          <a:p>
            <a:r>
              <a:rPr lang="zh-CN" altLang="en-US" sz="1400" dirty="0">
                <a:solidFill>
                  <a:srgbClr val="E6002E"/>
                </a:solidFill>
                <a:latin typeface="微软雅黑" panose="020B0503020204020204" pitchFamily="34" charset="-122"/>
                <a:ea typeface="微软雅黑" panose="020B0503020204020204" pitchFamily="34" charset="-122"/>
                <a:cs typeface="SimHei" charset="-122"/>
              </a:rPr>
              <a:t>教学应用：</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讨论墙，高效灵活的内容呈现</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小组任务：课下讨论、教师指导</a:t>
            </a:r>
          </a:p>
        </p:txBody>
      </p:sp>
      <p:sp>
        <p:nvSpPr>
          <p:cNvPr id="66" name="形状 65">
            <a:extLst>
              <a:ext uri="{FF2B5EF4-FFF2-40B4-BE49-F238E27FC236}">
                <a16:creationId xmlns:a16="http://schemas.microsoft.com/office/drawing/2014/main" id="{144AC29B-9341-4111-A4FE-EE3ED26F4C11}"/>
              </a:ext>
            </a:extLst>
          </p:cNvPr>
          <p:cNvSpPr/>
          <p:nvPr/>
        </p:nvSpPr>
        <p:spPr>
          <a:xfrm rot="2939684" flipV="1">
            <a:off x="170816" y="1221871"/>
            <a:ext cx="602937" cy="570738"/>
          </a:xfrm>
          <a:prstGeom prst="swooshArrow">
            <a:avLst>
              <a:gd name="adj1" fmla="val 21239"/>
              <a:gd name="adj2" fmla="val 25000"/>
            </a:avLst>
          </a:prstGeom>
          <a:solidFill>
            <a:schemeClr val="bg1">
              <a:lumMod val="65000"/>
            </a:schemeClr>
          </a:solidFill>
          <a:ln>
            <a:solidFill>
              <a:schemeClr val="bg1">
                <a:lumMod val="85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8C6E03E0-E45E-4897-94D7-9073CC770A2D}"/>
              </a:ext>
            </a:extLst>
          </p:cNvPr>
          <p:cNvSpPr/>
          <p:nvPr/>
        </p:nvSpPr>
        <p:spPr>
          <a:xfrm>
            <a:off x="759647" y="772912"/>
            <a:ext cx="1138918" cy="382221"/>
          </a:xfrm>
          <a:prstGeom prst="rect">
            <a:avLst/>
          </a:prstGeom>
          <a:solidFill>
            <a:srgbClr val="41C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任务布置</a:t>
            </a:r>
          </a:p>
        </p:txBody>
      </p:sp>
      <p:sp>
        <p:nvSpPr>
          <p:cNvPr id="33" name="矩形 32">
            <a:extLst>
              <a:ext uri="{FF2B5EF4-FFF2-40B4-BE49-F238E27FC236}">
                <a16:creationId xmlns:a16="http://schemas.microsoft.com/office/drawing/2014/main" id="{94E296B9-B975-49D1-AF6C-23AA5B47F757}"/>
              </a:ext>
            </a:extLst>
          </p:cNvPr>
          <p:cNvSpPr/>
          <p:nvPr/>
        </p:nvSpPr>
        <p:spPr>
          <a:xfrm>
            <a:off x="2419038" y="772912"/>
            <a:ext cx="1138918" cy="382221"/>
          </a:xfrm>
          <a:prstGeom prst="rect">
            <a:avLst/>
          </a:prstGeom>
          <a:solidFill>
            <a:srgbClr val="41C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课下研究</a:t>
            </a:r>
          </a:p>
        </p:txBody>
      </p:sp>
      <p:sp>
        <p:nvSpPr>
          <p:cNvPr id="34" name="矩形 33">
            <a:extLst>
              <a:ext uri="{FF2B5EF4-FFF2-40B4-BE49-F238E27FC236}">
                <a16:creationId xmlns:a16="http://schemas.microsoft.com/office/drawing/2014/main" id="{B56C9FAB-5A0E-4202-8BAD-0A7A66827895}"/>
              </a:ext>
            </a:extLst>
          </p:cNvPr>
          <p:cNvSpPr/>
          <p:nvPr/>
        </p:nvSpPr>
        <p:spPr>
          <a:xfrm>
            <a:off x="4078429" y="772912"/>
            <a:ext cx="1138918" cy="3822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课上展示</a:t>
            </a:r>
          </a:p>
        </p:txBody>
      </p:sp>
      <p:sp>
        <p:nvSpPr>
          <p:cNvPr id="35" name="矩形 34">
            <a:extLst>
              <a:ext uri="{FF2B5EF4-FFF2-40B4-BE49-F238E27FC236}">
                <a16:creationId xmlns:a16="http://schemas.microsoft.com/office/drawing/2014/main" id="{DE9C51C5-A7D5-461A-831C-8F437A0C4B5C}"/>
              </a:ext>
            </a:extLst>
          </p:cNvPr>
          <p:cNvSpPr/>
          <p:nvPr/>
        </p:nvSpPr>
        <p:spPr>
          <a:xfrm>
            <a:off x="5737819" y="772912"/>
            <a:ext cx="1138918" cy="3822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评价总结</a:t>
            </a:r>
          </a:p>
        </p:txBody>
      </p:sp>
      <p:sp>
        <p:nvSpPr>
          <p:cNvPr id="38" name="矩形 37">
            <a:extLst>
              <a:ext uri="{FF2B5EF4-FFF2-40B4-BE49-F238E27FC236}">
                <a16:creationId xmlns:a16="http://schemas.microsoft.com/office/drawing/2014/main" id="{B51F1E0C-A3DE-4124-BB0B-8C84494FD08D}"/>
              </a:ext>
            </a:extLst>
          </p:cNvPr>
          <p:cNvSpPr/>
          <p:nvPr/>
        </p:nvSpPr>
        <p:spPr>
          <a:xfrm>
            <a:off x="7416297" y="772912"/>
            <a:ext cx="1138918" cy="3822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cs typeface="SimHei" charset="-122"/>
              </a:rPr>
              <a:t>成果沉淀</a:t>
            </a:r>
          </a:p>
        </p:txBody>
      </p:sp>
      <p:cxnSp>
        <p:nvCxnSpPr>
          <p:cNvPr id="39" name="直接箭头连接符 16">
            <a:extLst>
              <a:ext uri="{FF2B5EF4-FFF2-40B4-BE49-F238E27FC236}">
                <a16:creationId xmlns:a16="http://schemas.microsoft.com/office/drawing/2014/main" id="{D697EFD1-0DED-4525-9646-E2D392C978CD}"/>
              </a:ext>
            </a:extLst>
          </p:cNvPr>
          <p:cNvCxnSpPr/>
          <p:nvPr/>
        </p:nvCxnSpPr>
        <p:spPr>
          <a:xfrm flipV="1">
            <a:off x="1993047" y="950135"/>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16">
            <a:extLst>
              <a:ext uri="{FF2B5EF4-FFF2-40B4-BE49-F238E27FC236}">
                <a16:creationId xmlns:a16="http://schemas.microsoft.com/office/drawing/2014/main" id="{D697EFD1-0DED-4525-9646-E2D392C978CD}"/>
              </a:ext>
            </a:extLst>
          </p:cNvPr>
          <p:cNvCxnSpPr/>
          <p:nvPr/>
        </p:nvCxnSpPr>
        <p:spPr>
          <a:xfrm flipV="1">
            <a:off x="3701493" y="950135"/>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16">
            <a:extLst>
              <a:ext uri="{FF2B5EF4-FFF2-40B4-BE49-F238E27FC236}">
                <a16:creationId xmlns:a16="http://schemas.microsoft.com/office/drawing/2014/main" id="{D697EFD1-0DED-4525-9646-E2D392C978CD}"/>
              </a:ext>
            </a:extLst>
          </p:cNvPr>
          <p:cNvCxnSpPr/>
          <p:nvPr/>
        </p:nvCxnSpPr>
        <p:spPr>
          <a:xfrm flipV="1">
            <a:off x="5317719" y="950135"/>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16">
            <a:extLst>
              <a:ext uri="{FF2B5EF4-FFF2-40B4-BE49-F238E27FC236}">
                <a16:creationId xmlns:a16="http://schemas.microsoft.com/office/drawing/2014/main" id="{D697EFD1-0DED-4525-9646-E2D392C978CD}"/>
              </a:ext>
            </a:extLst>
          </p:cNvPr>
          <p:cNvCxnSpPr/>
          <p:nvPr/>
        </p:nvCxnSpPr>
        <p:spPr>
          <a:xfrm flipV="1">
            <a:off x="6971711" y="950135"/>
            <a:ext cx="319727" cy="2"/>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30EE20B0-FED6-49CB-8CCF-53C5B664CF65}"/>
              </a:ext>
            </a:extLst>
          </p:cNvPr>
          <p:cNvSpPr/>
          <p:nvPr/>
        </p:nvSpPr>
        <p:spPr>
          <a:xfrm>
            <a:off x="4002542" y="726437"/>
            <a:ext cx="2969169" cy="466364"/>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cs typeface="SimHei" charset="-122"/>
            </a:endParaRPr>
          </a:p>
        </p:txBody>
      </p:sp>
      <p:pic>
        <p:nvPicPr>
          <p:cNvPr id="68" name="图片 67">
            <a:extLst>
              <a:ext uri="{FF2B5EF4-FFF2-40B4-BE49-F238E27FC236}">
                <a16:creationId xmlns:a16="http://schemas.microsoft.com/office/drawing/2014/main" id="{9F4D158A-7E80-497D-AC8E-DE3089BE4092}"/>
              </a:ext>
            </a:extLst>
          </p:cNvPr>
          <p:cNvPicPr>
            <a:picLocks noChangeAspect="1"/>
          </p:cNvPicPr>
          <p:nvPr/>
        </p:nvPicPr>
        <p:blipFill>
          <a:blip r:embed="rId9"/>
          <a:stretch>
            <a:fillRect/>
          </a:stretch>
        </p:blipFill>
        <p:spPr>
          <a:xfrm>
            <a:off x="6807099" y="3222917"/>
            <a:ext cx="632464" cy="1170248"/>
          </a:xfrm>
          <a:prstGeom prst="rect">
            <a:avLst/>
          </a:prstGeom>
        </p:spPr>
      </p:pic>
      <p:pic>
        <p:nvPicPr>
          <p:cNvPr id="69" name="图片 68">
            <a:extLst>
              <a:ext uri="{FF2B5EF4-FFF2-40B4-BE49-F238E27FC236}">
                <a16:creationId xmlns:a16="http://schemas.microsoft.com/office/drawing/2014/main" id="{4BC4A525-3CA2-4E39-94E5-B65FF1E7F0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61398" y="3222916"/>
            <a:ext cx="632465" cy="1184492"/>
          </a:xfrm>
          <a:prstGeom prst="rect">
            <a:avLst/>
          </a:prstGeom>
        </p:spPr>
      </p:pic>
      <p:pic>
        <p:nvPicPr>
          <p:cNvPr id="70" name="Picture 5">
            <a:extLst>
              <a:ext uri="{FF2B5EF4-FFF2-40B4-BE49-F238E27FC236}">
                <a16:creationId xmlns:a16="http://schemas.microsoft.com/office/drawing/2014/main" id="{EEE666C7-27F3-445B-88B0-2F44D23675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1462" y="2891043"/>
            <a:ext cx="1371312" cy="80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19038" y="2891043"/>
            <a:ext cx="1372639" cy="80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192875" y="4393032"/>
            <a:ext cx="607859" cy="261610"/>
          </a:xfrm>
          <a:prstGeom prst="rect">
            <a:avLst/>
          </a:prstGeom>
        </p:spPr>
        <p:txBody>
          <a:bodyPr wrap="non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讨论墙</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7146551" y="4393032"/>
            <a:ext cx="723275" cy="253916"/>
          </a:xfrm>
          <a:prstGeom prst="rect">
            <a:avLst/>
          </a:prstGeom>
        </p:spPr>
        <p:txBody>
          <a:bodyPr wrap="non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小组任务</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7343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4831848" y="4235386"/>
            <a:ext cx="4312152" cy="908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899A8A08-2B6D-4340-BAF5-5023C3C3973E}"/>
              </a:ext>
            </a:extLst>
          </p:cNvPr>
          <p:cNvSpPr/>
          <p:nvPr/>
        </p:nvSpPr>
        <p:spPr>
          <a:xfrm>
            <a:off x="5497985" y="785006"/>
            <a:ext cx="3481919" cy="434716"/>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老师课前或课上进行快速分组，支持随机分组、学生自由分组。</a:t>
            </a:r>
          </a:p>
        </p:txBody>
      </p:sp>
      <p:sp>
        <p:nvSpPr>
          <p:cNvPr id="30" name="矩形 29">
            <a:extLst>
              <a:ext uri="{FF2B5EF4-FFF2-40B4-BE49-F238E27FC236}">
                <a16:creationId xmlns:a16="http://schemas.microsoft.com/office/drawing/2014/main" id="{12FD50CE-CA28-4897-8BD7-351FBE9C9A06}"/>
              </a:ext>
            </a:extLst>
          </p:cNvPr>
          <p:cNvSpPr/>
          <p:nvPr/>
        </p:nvSpPr>
        <p:spPr>
          <a:xfrm>
            <a:off x="5497985" y="1364209"/>
            <a:ext cx="3481919" cy="434716"/>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老师引导学生选择问题或项目，布置相应任务给学生小组，可以同步分享材料。</a:t>
            </a:r>
          </a:p>
        </p:txBody>
      </p:sp>
      <p:sp>
        <p:nvSpPr>
          <p:cNvPr id="31" name="矩形 30">
            <a:extLst>
              <a:ext uri="{FF2B5EF4-FFF2-40B4-BE49-F238E27FC236}">
                <a16:creationId xmlns:a16="http://schemas.microsoft.com/office/drawing/2014/main" id="{8F70662A-EEF1-4C0A-8D47-EABBF9D2E607}"/>
              </a:ext>
            </a:extLst>
          </p:cNvPr>
          <p:cNvSpPr/>
          <p:nvPr/>
        </p:nvSpPr>
        <p:spPr>
          <a:xfrm>
            <a:off x="5497985" y="1943412"/>
            <a:ext cx="3481919" cy="434716"/>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学生通过微信端在小组空间内进行沟通交流与内容分享。</a:t>
            </a:r>
          </a:p>
        </p:txBody>
      </p:sp>
      <p:sp>
        <p:nvSpPr>
          <p:cNvPr id="32" name="矩形 31">
            <a:extLst>
              <a:ext uri="{FF2B5EF4-FFF2-40B4-BE49-F238E27FC236}">
                <a16:creationId xmlns:a16="http://schemas.microsoft.com/office/drawing/2014/main" id="{C13FD9B9-F46E-4E8C-A306-C0D8E868B850}"/>
              </a:ext>
            </a:extLst>
          </p:cNvPr>
          <p:cNvSpPr/>
          <p:nvPr/>
        </p:nvSpPr>
        <p:spPr>
          <a:xfrm>
            <a:off x="5497985" y="2522615"/>
            <a:ext cx="3481919" cy="448679"/>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老师可查看学生交流内容，词云帮助老师快速了解学生讨论重点。可以基于学生观点给学生加分。</a:t>
            </a:r>
          </a:p>
        </p:txBody>
      </p:sp>
      <p:sp>
        <p:nvSpPr>
          <p:cNvPr id="33" name="矩形 32">
            <a:extLst>
              <a:ext uri="{FF2B5EF4-FFF2-40B4-BE49-F238E27FC236}">
                <a16:creationId xmlns:a16="http://schemas.microsoft.com/office/drawing/2014/main" id="{13AC0D18-107A-4EF6-880C-AB2ECFA3BD51}"/>
              </a:ext>
            </a:extLst>
          </p:cNvPr>
          <p:cNvSpPr/>
          <p:nvPr/>
        </p:nvSpPr>
        <p:spPr>
          <a:xfrm>
            <a:off x="5497985" y="3136941"/>
            <a:ext cx="3481919" cy="575427"/>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学生在线上传小组成果。老师可以针对成果与学生进行交流，可以对成果进行打回、批注、点评、打分等操作。</a:t>
            </a:r>
          </a:p>
        </p:txBody>
      </p:sp>
      <p:sp>
        <p:nvSpPr>
          <p:cNvPr id="34" name="矩形 33">
            <a:extLst>
              <a:ext uri="{FF2B5EF4-FFF2-40B4-BE49-F238E27FC236}">
                <a16:creationId xmlns:a16="http://schemas.microsoft.com/office/drawing/2014/main" id="{CCBCB735-1E4F-4C41-AE08-92C5E7AB52A5}"/>
              </a:ext>
            </a:extLst>
          </p:cNvPr>
          <p:cNvSpPr/>
          <p:nvPr/>
        </p:nvSpPr>
        <p:spPr>
          <a:xfrm>
            <a:off x="5497985" y="3884755"/>
            <a:ext cx="3481919" cy="427564"/>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课上老师可以对学生成果进行展示，也可以由学生自己通过小组端进行展示讲解。</a:t>
            </a:r>
          </a:p>
        </p:txBody>
      </p:sp>
      <p:cxnSp>
        <p:nvCxnSpPr>
          <p:cNvPr id="35" name="直接箭头连接符 34">
            <a:extLst>
              <a:ext uri="{FF2B5EF4-FFF2-40B4-BE49-F238E27FC236}">
                <a16:creationId xmlns:a16="http://schemas.microsoft.com/office/drawing/2014/main" id="{5D84CE67-955C-404E-BFBE-F60A39D4BD18}"/>
              </a:ext>
            </a:extLst>
          </p:cNvPr>
          <p:cNvCxnSpPr>
            <a:cxnSpLocks/>
            <a:stCxn id="29" idx="2"/>
            <a:endCxn id="30" idx="0"/>
          </p:cNvCxnSpPr>
          <p:nvPr/>
        </p:nvCxnSpPr>
        <p:spPr>
          <a:xfrm>
            <a:off x="7238945" y="1219722"/>
            <a:ext cx="0" cy="144487"/>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36" name="直接箭头连接符 35">
            <a:extLst>
              <a:ext uri="{FF2B5EF4-FFF2-40B4-BE49-F238E27FC236}">
                <a16:creationId xmlns:a16="http://schemas.microsoft.com/office/drawing/2014/main" id="{004D2BC0-DDDE-4E7C-8D37-4EC43C4CD512}"/>
              </a:ext>
            </a:extLst>
          </p:cNvPr>
          <p:cNvCxnSpPr>
            <a:cxnSpLocks/>
            <a:stCxn id="30" idx="2"/>
            <a:endCxn id="31" idx="0"/>
          </p:cNvCxnSpPr>
          <p:nvPr/>
        </p:nvCxnSpPr>
        <p:spPr>
          <a:xfrm>
            <a:off x="7238945" y="1798925"/>
            <a:ext cx="0" cy="144487"/>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37" name="直接箭头连接符 36">
            <a:extLst>
              <a:ext uri="{FF2B5EF4-FFF2-40B4-BE49-F238E27FC236}">
                <a16:creationId xmlns:a16="http://schemas.microsoft.com/office/drawing/2014/main" id="{3CF6A8C8-0CEA-4C07-8EE7-64020C775BEA}"/>
              </a:ext>
            </a:extLst>
          </p:cNvPr>
          <p:cNvCxnSpPr>
            <a:cxnSpLocks/>
            <a:stCxn id="31" idx="2"/>
            <a:endCxn id="32" idx="0"/>
          </p:cNvCxnSpPr>
          <p:nvPr/>
        </p:nvCxnSpPr>
        <p:spPr>
          <a:xfrm>
            <a:off x="7238945" y="2378128"/>
            <a:ext cx="0" cy="144487"/>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38" name="直接箭头连接符 37">
            <a:extLst>
              <a:ext uri="{FF2B5EF4-FFF2-40B4-BE49-F238E27FC236}">
                <a16:creationId xmlns:a16="http://schemas.microsoft.com/office/drawing/2014/main" id="{A551FC4B-A020-4036-8F93-D8A3946E9D8C}"/>
              </a:ext>
            </a:extLst>
          </p:cNvPr>
          <p:cNvCxnSpPr>
            <a:cxnSpLocks/>
            <a:stCxn id="32" idx="2"/>
            <a:endCxn id="33" idx="0"/>
          </p:cNvCxnSpPr>
          <p:nvPr/>
        </p:nvCxnSpPr>
        <p:spPr>
          <a:xfrm>
            <a:off x="7238945" y="2971294"/>
            <a:ext cx="0" cy="165647"/>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39" name="直接箭头连接符 38">
            <a:extLst>
              <a:ext uri="{FF2B5EF4-FFF2-40B4-BE49-F238E27FC236}">
                <a16:creationId xmlns:a16="http://schemas.microsoft.com/office/drawing/2014/main" id="{45B54094-8243-43F5-B8CB-B1389767E6FD}"/>
              </a:ext>
            </a:extLst>
          </p:cNvPr>
          <p:cNvCxnSpPr>
            <a:cxnSpLocks/>
            <a:stCxn id="33" idx="2"/>
            <a:endCxn id="34" idx="0"/>
          </p:cNvCxnSpPr>
          <p:nvPr/>
        </p:nvCxnSpPr>
        <p:spPr>
          <a:xfrm>
            <a:off x="7238945" y="3712368"/>
            <a:ext cx="0" cy="172387"/>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grpSp>
        <p:nvGrpSpPr>
          <p:cNvPr id="85" name="组合 84">
            <a:extLst>
              <a:ext uri="{FF2B5EF4-FFF2-40B4-BE49-F238E27FC236}">
                <a16:creationId xmlns:a16="http://schemas.microsoft.com/office/drawing/2014/main" id="{49769D31-F3BD-4126-AB3B-1B7BEF23ACFA}"/>
              </a:ext>
            </a:extLst>
          </p:cNvPr>
          <p:cNvGrpSpPr/>
          <p:nvPr/>
        </p:nvGrpSpPr>
        <p:grpSpPr>
          <a:xfrm>
            <a:off x="3765762" y="796189"/>
            <a:ext cx="666275" cy="1356460"/>
            <a:chOff x="4792472" y="2002955"/>
            <a:chExt cx="1400908" cy="2852089"/>
          </a:xfrm>
        </p:grpSpPr>
        <p:pic>
          <p:nvPicPr>
            <p:cNvPr id="50" name="内容占位符 8">
              <a:extLst>
                <a:ext uri="{FF2B5EF4-FFF2-40B4-BE49-F238E27FC236}">
                  <a16:creationId xmlns:a16="http://schemas.microsoft.com/office/drawing/2014/main" id="{0710CFAC-DE68-4BC4-906E-E8F167B34B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2472" y="2002955"/>
              <a:ext cx="1400908" cy="2852089"/>
            </a:xfrm>
            <a:prstGeom prst="rect">
              <a:avLst/>
            </a:prstGeom>
          </p:spPr>
        </p:pic>
        <p:pic>
          <p:nvPicPr>
            <p:cNvPr id="58" name="图片 57">
              <a:extLst>
                <a:ext uri="{FF2B5EF4-FFF2-40B4-BE49-F238E27FC236}">
                  <a16:creationId xmlns:a16="http://schemas.microsoft.com/office/drawing/2014/main" id="{DDD03F88-9327-40D7-A06B-2F6F85082FC4}"/>
                </a:ext>
              </a:extLst>
            </p:cNvPr>
            <p:cNvPicPr>
              <a:picLocks noChangeAspect="1"/>
            </p:cNvPicPr>
            <p:nvPr/>
          </p:nvPicPr>
          <p:blipFill>
            <a:blip r:embed="rId3"/>
            <a:stretch>
              <a:fillRect/>
            </a:stretch>
          </p:blipFill>
          <p:spPr>
            <a:xfrm>
              <a:off x="4876482" y="2352930"/>
              <a:ext cx="1226899" cy="2175165"/>
            </a:xfrm>
            <a:prstGeom prst="rect">
              <a:avLst/>
            </a:prstGeom>
          </p:spPr>
        </p:pic>
      </p:grpSp>
      <p:sp>
        <p:nvSpPr>
          <p:cNvPr id="64" name="文本框 63">
            <a:extLst>
              <a:ext uri="{FF2B5EF4-FFF2-40B4-BE49-F238E27FC236}">
                <a16:creationId xmlns:a16="http://schemas.microsoft.com/office/drawing/2014/main" id="{66D93D21-25C2-4DC7-870D-8FCE75E81BA7}"/>
              </a:ext>
            </a:extLst>
          </p:cNvPr>
          <p:cNvSpPr txBox="1"/>
          <p:nvPr/>
        </p:nvSpPr>
        <p:spPr>
          <a:xfrm>
            <a:off x="586879" y="2315853"/>
            <a:ext cx="2458879" cy="461665"/>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老师通过</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Web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端或微信端下发任务</a:t>
            </a:r>
          </a:p>
        </p:txBody>
      </p:sp>
      <p:sp>
        <p:nvSpPr>
          <p:cNvPr id="65" name="文本框 64">
            <a:extLst>
              <a:ext uri="{FF2B5EF4-FFF2-40B4-BE49-F238E27FC236}">
                <a16:creationId xmlns:a16="http://schemas.microsoft.com/office/drawing/2014/main" id="{30AF461F-C906-4365-81D2-396F8767D790}"/>
              </a:ext>
            </a:extLst>
          </p:cNvPr>
          <p:cNvSpPr txBox="1"/>
          <p:nvPr/>
        </p:nvSpPr>
        <p:spPr>
          <a:xfrm>
            <a:off x="3503975" y="2310956"/>
            <a:ext cx="2011550" cy="276999"/>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学生在线交流研讨</a:t>
            </a:r>
          </a:p>
        </p:txBody>
      </p:sp>
      <p:sp>
        <p:nvSpPr>
          <p:cNvPr id="66" name="文本框 65">
            <a:extLst>
              <a:ext uri="{FF2B5EF4-FFF2-40B4-BE49-F238E27FC236}">
                <a16:creationId xmlns:a16="http://schemas.microsoft.com/office/drawing/2014/main" id="{809E5919-2F79-4027-904B-DA335C9FB493}"/>
              </a:ext>
            </a:extLst>
          </p:cNvPr>
          <p:cNvSpPr txBox="1"/>
          <p:nvPr/>
        </p:nvSpPr>
        <p:spPr>
          <a:xfrm>
            <a:off x="804649" y="4513676"/>
            <a:ext cx="2011550" cy="276999"/>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课堂讲评课下任务</a:t>
            </a:r>
          </a:p>
        </p:txBody>
      </p:sp>
      <p:grpSp>
        <p:nvGrpSpPr>
          <p:cNvPr id="72" name="组合 71">
            <a:extLst>
              <a:ext uri="{FF2B5EF4-FFF2-40B4-BE49-F238E27FC236}">
                <a16:creationId xmlns:a16="http://schemas.microsoft.com/office/drawing/2014/main" id="{EA2B59D7-495F-4ADC-9234-11DBAB9C9A7C}"/>
              </a:ext>
            </a:extLst>
          </p:cNvPr>
          <p:cNvGrpSpPr/>
          <p:nvPr/>
        </p:nvGrpSpPr>
        <p:grpSpPr>
          <a:xfrm>
            <a:off x="4541097" y="804147"/>
            <a:ext cx="666275" cy="1356460"/>
            <a:chOff x="1784598" y="904116"/>
            <a:chExt cx="1400908" cy="2852089"/>
          </a:xfrm>
        </p:grpSpPr>
        <p:pic>
          <p:nvPicPr>
            <p:cNvPr id="68" name="图片 67">
              <a:extLst>
                <a:ext uri="{FF2B5EF4-FFF2-40B4-BE49-F238E27FC236}">
                  <a16:creationId xmlns:a16="http://schemas.microsoft.com/office/drawing/2014/main" id="{B9C1F79F-C93B-4AAE-A821-2DF6F87BBB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90934"/>
            <a:stretch/>
          </p:blipFill>
          <p:spPr>
            <a:xfrm>
              <a:off x="1881160" y="1257960"/>
              <a:ext cx="1227668" cy="250800"/>
            </a:xfrm>
            <a:prstGeom prst="rect">
              <a:avLst/>
            </a:prstGeom>
          </p:spPr>
        </p:pic>
        <p:pic>
          <p:nvPicPr>
            <p:cNvPr id="69" name="内容占位符 8">
              <a:extLst>
                <a:ext uri="{FF2B5EF4-FFF2-40B4-BE49-F238E27FC236}">
                  <a16:creationId xmlns:a16="http://schemas.microsoft.com/office/drawing/2014/main" id="{50418BD9-DFF6-47A0-B47C-52331D3D28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4598" y="904116"/>
              <a:ext cx="1400908" cy="2852089"/>
            </a:xfrm>
            <a:prstGeom prst="rect">
              <a:avLst/>
            </a:prstGeom>
          </p:spPr>
        </p:pic>
        <p:pic>
          <p:nvPicPr>
            <p:cNvPr id="70" name="图片 69">
              <a:extLst>
                <a:ext uri="{FF2B5EF4-FFF2-40B4-BE49-F238E27FC236}">
                  <a16:creationId xmlns:a16="http://schemas.microsoft.com/office/drawing/2014/main" id="{1B2D4272-6F97-4FB1-826D-91D717EED77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9029"/>
            <a:stretch/>
          </p:blipFill>
          <p:spPr>
            <a:xfrm>
              <a:off x="1881159" y="1483736"/>
              <a:ext cx="1206925" cy="1937546"/>
            </a:xfrm>
            <a:prstGeom prst="rect">
              <a:avLst/>
            </a:prstGeom>
          </p:spPr>
        </p:pic>
      </p:grpSp>
      <p:grpSp>
        <p:nvGrpSpPr>
          <p:cNvPr id="76" name="组合 75">
            <a:extLst>
              <a:ext uri="{FF2B5EF4-FFF2-40B4-BE49-F238E27FC236}">
                <a16:creationId xmlns:a16="http://schemas.microsoft.com/office/drawing/2014/main" id="{5E8A919F-C305-4D43-BC39-3109658AC04B}"/>
              </a:ext>
            </a:extLst>
          </p:cNvPr>
          <p:cNvGrpSpPr/>
          <p:nvPr/>
        </p:nvGrpSpPr>
        <p:grpSpPr>
          <a:xfrm>
            <a:off x="2387037" y="816838"/>
            <a:ext cx="656856" cy="1337283"/>
            <a:chOff x="3481800" y="883734"/>
            <a:chExt cx="1400908" cy="2852089"/>
          </a:xfrm>
        </p:grpSpPr>
        <p:pic>
          <p:nvPicPr>
            <p:cNvPr id="71" name="内容占位符 8">
              <a:extLst>
                <a:ext uri="{FF2B5EF4-FFF2-40B4-BE49-F238E27FC236}">
                  <a16:creationId xmlns:a16="http://schemas.microsoft.com/office/drawing/2014/main" id="{4B191F34-5669-4639-91F4-13D77A3A09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1800" y="883734"/>
              <a:ext cx="1400908" cy="2852089"/>
            </a:xfrm>
            <a:prstGeom prst="rect">
              <a:avLst/>
            </a:prstGeom>
          </p:spPr>
        </p:pic>
        <p:pic>
          <p:nvPicPr>
            <p:cNvPr id="74" name="图片 73">
              <a:extLst>
                <a:ext uri="{FF2B5EF4-FFF2-40B4-BE49-F238E27FC236}">
                  <a16:creationId xmlns:a16="http://schemas.microsoft.com/office/drawing/2014/main" id="{486E4B2A-506D-4AF0-97DC-96D96387502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91015"/>
            <a:stretch/>
          </p:blipFill>
          <p:spPr>
            <a:xfrm>
              <a:off x="3578676" y="1239613"/>
              <a:ext cx="1207807" cy="221971"/>
            </a:xfrm>
            <a:prstGeom prst="rect">
              <a:avLst/>
            </a:prstGeom>
          </p:spPr>
        </p:pic>
        <p:pic>
          <p:nvPicPr>
            <p:cNvPr id="75" name="图片 74">
              <a:extLst>
                <a:ext uri="{FF2B5EF4-FFF2-40B4-BE49-F238E27FC236}">
                  <a16:creationId xmlns:a16="http://schemas.microsoft.com/office/drawing/2014/main" id="{78D7FF60-6EA0-4AED-B131-259CAD6EAE6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2087"/>
            <a:stretch/>
          </p:blipFill>
          <p:spPr>
            <a:xfrm>
              <a:off x="3578350" y="1483736"/>
              <a:ext cx="1207807" cy="1924741"/>
            </a:xfrm>
            <a:prstGeom prst="rect">
              <a:avLst/>
            </a:prstGeom>
          </p:spPr>
        </p:pic>
      </p:grpSp>
      <p:sp>
        <p:nvSpPr>
          <p:cNvPr id="78" name="矩形 77">
            <a:extLst>
              <a:ext uri="{FF2B5EF4-FFF2-40B4-BE49-F238E27FC236}">
                <a16:creationId xmlns:a16="http://schemas.microsoft.com/office/drawing/2014/main" id="{F5325BA4-3C40-4962-B317-856426EB597C}"/>
              </a:ext>
            </a:extLst>
          </p:cNvPr>
          <p:cNvSpPr/>
          <p:nvPr/>
        </p:nvSpPr>
        <p:spPr>
          <a:xfrm>
            <a:off x="5497985" y="4484706"/>
            <a:ext cx="3481919" cy="332863"/>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全部过程及成果均可有序留存。</a:t>
            </a:r>
          </a:p>
        </p:txBody>
      </p:sp>
      <p:cxnSp>
        <p:nvCxnSpPr>
          <p:cNvPr id="79" name="直接箭头连接符 78">
            <a:extLst>
              <a:ext uri="{FF2B5EF4-FFF2-40B4-BE49-F238E27FC236}">
                <a16:creationId xmlns:a16="http://schemas.microsoft.com/office/drawing/2014/main" id="{40207020-9D45-4B3F-8702-056723033A84}"/>
              </a:ext>
            </a:extLst>
          </p:cNvPr>
          <p:cNvCxnSpPr>
            <a:cxnSpLocks/>
            <a:stCxn id="34" idx="2"/>
            <a:endCxn id="78" idx="0"/>
          </p:cNvCxnSpPr>
          <p:nvPr/>
        </p:nvCxnSpPr>
        <p:spPr>
          <a:xfrm>
            <a:off x="7238945" y="4312319"/>
            <a:ext cx="0" cy="172387"/>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grpSp>
        <p:nvGrpSpPr>
          <p:cNvPr id="82" name="组合 81">
            <a:extLst>
              <a:ext uri="{FF2B5EF4-FFF2-40B4-BE49-F238E27FC236}">
                <a16:creationId xmlns:a16="http://schemas.microsoft.com/office/drawing/2014/main" id="{952D4F47-F2DF-4B47-95CD-B26EC5078492}"/>
              </a:ext>
            </a:extLst>
          </p:cNvPr>
          <p:cNvGrpSpPr/>
          <p:nvPr/>
        </p:nvGrpSpPr>
        <p:grpSpPr>
          <a:xfrm>
            <a:off x="528223" y="2844248"/>
            <a:ext cx="2470399" cy="1418032"/>
            <a:chOff x="838200" y="1796145"/>
            <a:chExt cx="3600637" cy="2066799"/>
          </a:xfrm>
        </p:grpSpPr>
        <p:pic>
          <p:nvPicPr>
            <p:cNvPr id="83" name="Picture 2" descr="C:\Users\pand\Desktop\未标题-1.png">
              <a:extLst>
                <a:ext uri="{FF2B5EF4-FFF2-40B4-BE49-F238E27FC236}">
                  <a16:creationId xmlns:a16="http://schemas.microsoft.com/office/drawing/2014/main" id="{ECF390A0-3951-4B0C-8D4E-3FEBF756B22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8200" y="1796145"/>
              <a:ext cx="3600637" cy="2066799"/>
            </a:xfrm>
            <a:prstGeom prst="rect">
              <a:avLst/>
            </a:prstGeom>
            <a:noFill/>
            <a:extLst>
              <a:ext uri="{909E8E84-426E-40DD-AFC4-6F175D3DCCD1}">
                <a14:hiddenFill xmlns:a14="http://schemas.microsoft.com/office/drawing/2010/main">
                  <a:solidFill>
                    <a:srgbClr val="FFFFFF"/>
                  </a:solidFill>
                </a14:hiddenFill>
              </a:ext>
            </a:extLst>
          </p:spPr>
        </p:pic>
        <p:pic>
          <p:nvPicPr>
            <p:cNvPr id="84" name="图片 83">
              <a:extLst>
                <a:ext uri="{FF2B5EF4-FFF2-40B4-BE49-F238E27FC236}">
                  <a16:creationId xmlns:a16="http://schemas.microsoft.com/office/drawing/2014/main" id="{0845EF07-B27E-42C0-9188-B7A10C48DF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1139" y="1834611"/>
              <a:ext cx="3492901" cy="1964757"/>
            </a:xfrm>
            <a:prstGeom prst="rect">
              <a:avLst/>
            </a:prstGeom>
          </p:spPr>
        </p:pic>
      </p:grpSp>
      <p:grpSp>
        <p:nvGrpSpPr>
          <p:cNvPr id="86" name="组合 85">
            <a:extLst>
              <a:ext uri="{FF2B5EF4-FFF2-40B4-BE49-F238E27FC236}">
                <a16:creationId xmlns:a16="http://schemas.microsoft.com/office/drawing/2014/main" id="{F57A5F28-4F41-4B9F-833B-B64708B14047}"/>
              </a:ext>
            </a:extLst>
          </p:cNvPr>
          <p:cNvGrpSpPr/>
          <p:nvPr/>
        </p:nvGrpSpPr>
        <p:grpSpPr>
          <a:xfrm>
            <a:off x="294919" y="983702"/>
            <a:ext cx="2107624" cy="1168947"/>
            <a:chOff x="3116579" y="3478327"/>
            <a:chExt cx="3939233" cy="2241563"/>
          </a:xfrm>
        </p:grpSpPr>
        <p:pic>
          <p:nvPicPr>
            <p:cNvPr id="87" name="图片 86">
              <a:extLst>
                <a:ext uri="{FF2B5EF4-FFF2-40B4-BE49-F238E27FC236}">
                  <a16:creationId xmlns:a16="http://schemas.microsoft.com/office/drawing/2014/main" id="{CE234C82-12B3-4D5D-BE36-2B82A1C6E1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16579" y="3478327"/>
              <a:ext cx="3939233" cy="2241563"/>
            </a:xfrm>
            <a:prstGeom prst="rect">
              <a:avLst/>
            </a:prstGeom>
          </p:spPr>
        </p:pic>
        <p:pic>
          <p:nvPicPr>
            <p:cNvPr id="88" name="图片 87">
              <a:extLst>
                <a:ext uri="{FF2B5EF4-FFF2-40B4-BE49-F238E27FC236}">
                  <a16:creationId xmlns:a16="http://schemas.microsoft.com/office/drawing/2014/main" id="{5C69CE5E-9D27-4617-A62E-7187F1CA59E0}"/>
                </a:ext>
              </a:extLst>
            </p:cNvPr>
            <p:cNvPicPr>
              <a:picLocks noChangeAspect="1"/>
            </p:cNvPicPr>
            <p:nvPr/>
          </p:nvPicPr>
          <p:blipFill>
            <a:blip r:embed="rId12"/>
            <a:stretch>
              <a:fillRect/>
            </a:stretch>
          </p:blipFill>
          <p:spPr>
            <a:xfrm>
              <a:off x="3653686" y="3884040"/>
              <a:ext cx="2865017" cy="1564145"/>
            </a:xfrm>
            <a:prstGeom prst="rect">
              <a:avLst/>
            </a:prstGeom>
          </p:spPr>
        </p:pic>
        <p:pic>
          <p:nvPicPr>
            <p:cNvPr id="89" name="图片 88">
              <a:extLst>
                <a:ext uri="{FF2B5EF4-FFF2-40B4-BE49-F238E27FC236}">
                  <a16:creationId xmlns:a16="http://schemas.microsoft.com/office/drawing/2014/main" id="{07C014B4-460D-4B57-A967-8BCC68772FFA}"/>
                </a:ext>
              </a:extLst>
            </p:cNvPr>
            <p:cNvPicPr>
              <a:picLocks noChangeAspect="1"/>
            </p:cNvPicPr>
            <p:nvPr/>
          </p:nvPicPr>
          <p:blipFill rotWithShape="1">
            <a:blip r:embed="rId13"/>
            <a:srcRect b="52058"/>
            <a:stretch/>
          </p:blipFill>
          <p:spPr>
            <a:xfrm>
              <a:off x="3653685" y="3646624"/>
              <a:ext cx="2865017" cy="235765"/>
            </a:xfrm>
            <a:prstGeom prst="rect">
              <a:avLst/>
            </a:prstGeom>
          </p:spPr>
        </p:pic>
      </p:grpSp>
      <p:sp>
        <p:nvSpPr>
          <p:cNvPr id="90" name="文本框 89">
            <a:extLst>
              <a:ext uri="{FF2B5EF4-FFF2-40B4-BE49-F238E27FC236}">
                <a16:creationId xmlns:a16="http://schemas.microsoft.com/office/drawing/2014/main" id="{E1487B26-D9DD-417C-84B3-89E08C7912BF}"/>
              </a:ext>
            </a:extLst>
          </p:cNvPr>
          <p:cNvSpPr txBox="1"/>
          <p:nvPr/>
        </p:nvSpPr>
        <p:spPr>
          <a:xfrm>
            <a:off x="3142705" y="3345071"/>
            <a:ext cx="396848" cy="461665"/>
          </a:xfrm>
          <a:prstGeom prst="rect">
            <a:avLst/>
          </a:prstGeom>
          <a:noFill/>
        </p:spPr>
        <p:txBody>
          <a:bodyPr wrap="square" rtlCol="0">
            <a:spAutoFit/>
          </a:bodyPr>
          <a:lstStyle/>
          <a:p>
            <a:pPr algn="ctr"/>
            <a:r>
              <a:rPr lang="en-US" altLang="zh-CN" sz="1200" dirty="0">
                <a:solidFill>
                  <a:srgbClr val="30ADAA"/>
                </a:solidFill>
                <a:latin typeface="微软雅黑" panose="020B0503020204020204" pitchFamily="34" charset="-122"/>
                <a:ea typeface="微软雅黑" panose="020B0503020204020204" pitchFamily="34" charset="-122"/>
              </a:rPr>
              <a:t>OR</a:t>
            </a:r>
            <a:endParaRPr lang="zh-CN" altLang="en-US" sz="1200" dirty="0">
              <a:solidFill>
                <a:srgbClr val="30ADAA"/>
              </a:solidFill>
              <a:latin typeface="微软雅黑" panose="020B0503020204020204" pitchFamily="34" charset="-122"/>
              <a:ea typeface="微软雅黑" panose="020B0503020204020204" pitchFamily="34" charset="-122"/>
            </a:endParaRPr>
          </a:p>
        </p:txBody>
      </p:sp>
      <p:grpSp>
        <p:nvGrpSpPr>
          <p:cNvPr id="94" name="组合 93">
            <a:extLst>
              <a:ext uri="{FF2B5EF4-FFF2-40B4-BE49-F238E27FC236}">
                <a16:creationId xmlns:a16="http://schemas.microsoft.com/office/drawing/2014/main" id="{3AA9D41B-CEA5-4C3E-8CE4-B2612B3F8154}"/>
              </a:ext>
            </a:extLst>
          </p:cNvPr>
          <p:cNvGrpSpPr/>
          <p:nvPr/>
        </p:nvGrpSpPr>
        <p:grpSpPr>
          <a:xfrm>
            <a:off x="3691298" y="2666225"/>
            <a:ext cx="1536818" cy="1909871"/>
            <a:chOff x="5037047" y="3640420"/>
            <a:chExt cx="2974495" cy="3696535"/>
          </a:xfrm>
        </p:grpSpPr>
        <p:pic>
          <p:nvPicPr>
            <p:cNvPr id="92" name="图片 91">
              <a:extLst>
                <a:ext uri="{FF2B5EF4-FFF2-40B4-BE49-F238E27FC236}">
                  <a16:creationId xmlns:a16="http://schemas.microsoft.com/office/drawing/2014/main" id="{BB17D337-1233-452F-8582-A30E17A7711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37047" y="3640420"/>
              <a:ext cx="2974495" cy="3696535"/>
            </a:xfrm>
            <a:prstGeom prst="rect">
              <a:avLst/>
            </a:prstGeom>
          </p:spPr>
        </p:pic>
        <p:pic>
          <p:nvPicPr>
            <p:cNvPr id="91" name="图片 90">
              <a:extLst>
                <a:ext uri="{FF2B5EF4-FFF2-40B4-BE49-F238E27FC236}">
                  <a16:creationId xmlns:a16="http://schemas.microsoft.com/office/drawing/2014/main" id="{28307D5E-E8FA-479E-AD68-FC5539C1D11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052" r="4787" b="10921"/>
            <a:stretch/>
          </p:blipFill>
          <p:spPr>
            <a:xfrm>
              <a:off x="5311462" y="3815080"/>
              <a:ext cx="2443158" cy="1379220"/>
            </a:xfrm>
            <a:prstGeom prst="rect">
              <a:avLst/>
            </a:prstGeom>
          </p:spPr>
        </p:pic>
      </p:grpSp>
      <p:sp>
        <p:nvSpPr>
          <p:cNvPr id="93" name="箭头: 右 92">
            <a:extLst>
              <a:ext uri="{FF2B5EF4-FFF2-40B4-BE49-F238E27FC236}">
                <a16:creationId xmlns:a16="http://schemas.microsoft.com/office/drawing/2014/main" id="{A0ABAAF3-DB8B-4F38-ABB0-4D44C109F03D}"/>
              </a:ext>
            </a:extLst>
          </p:cNvPr>
          <p:cNvSpPr/>
          <p:nvPr/>
        </p:nvSpPr>
        <p:spPr>
          <a:xfrm>
            <a:off x="3277237" y="1364209"/>
            <a:ext cx="262316" cy="154058"/>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95" name="箭头: 下 94">
            <a:extLst>
              <a:ext uri="{FF2B5EF4-FFF2-40B4-BE49-F238E27FC236}">
                <a16:creationId xmlns:a16="http://schemas.microsoft.com/office/drawing/2014/main" id="{D0C52761-FD88-4771-9BF2-A03A95C87118}"/>
              </a:ext>
            </a:extLst>
          </p:cNvPr>
          <p:cNvSpPr/>
          <p:nvPr/>
        </p:nvSpPr>
        <p:spPr>
          <a:xfrm>
            <a:off x="3256848" y="2351292"/>
            <a:ext cx="153414" cy="236664"/>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331A3994-B360-4D16-B65C-6E9299B27813}"/>
              </a:ext>
            </a:extLst>
          </p:cNvPr>
          <p:cNvSpPr txBox="1"/>
          <p:nvPr/>
        </p:nvSpPr>
        <p:spPr>
          <a:xfrm>
            <a:off x="3234324" y="4527837"/>
            <a:ext cx="2200631" cy="276999"/>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学生使用小组端进行演示分享</a:t>
            </a:r>
          </a:p>
        </p:txBody>
      </p:sp>
      <p:sp>
        <p:nvSpPr>
          <p:cNvPr id="44" name="标题 4"/>
          <p:cNvSpPr txBox="1">
            <a:spLocks/>
          </p:cNvSpPr>
          <p:nvPr/>
        </p:nvSpPr>
        <p:spPr>
          <a:xfrm>
            <a:off x="419331" y="93542"/>
            <a:ext cx="7709913" cy="447647"/>
          </a:xfrm>
          <a:prstGeom prst="rect">
            <a:avLst/>
          </a:prstGeom>
        </p:spPr>
        <p:txBody>
          <a:bodyPr vert="horz" lIns="61208" tIns="30604" rIns="61208" bIns="30604" rtlCol="0" anchor="ctr">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000" b="0" dirty="0">
                <a:solidFill>
                  <a:schemeClr val="tx1">
                    <a:lumMod val="75000"/>
                    <a:lumOff val="25000"/>
                  </a:schemeClr>
                </a:solidFill>
                <a:cs typeface="SimHei" charset="-122"/>
              </a:rPr>
              <a:t>锐捷如何支撑</a:t>
            </a:r>
            <a:r>
              <a:rPr lang="en-US" altLang="zh-CN" sz="2000" b="0" dirty="0">
                <a:solidFill>
                  <a:schemeClr val="tx1">
                    <a:lumMod val="75000"/>
                    <a:lumOff val="25000"/>
                  </a:schemeClr>
                </a:solidFill>
                <a:cs typeface="SimHei" charset="-122"/>
              </a:rPr>
              <a:t>PBL</a:t>
            </a:r>
            <a:r>
              <a:rPr lang="zh-CN" altLang="en-US" sz="2000" b="0" dirty="0">
                <a:solidFill>
                  <a:schemeClr val="tx1">
                    <a:lumMod val="75000"/>
                    <a:lumOff val="25000"/>
                  </a:schemeClr>
                </a:solidFill>
                <a:cs typeface="SimHei" charset="-122"/>
              </a:rPr>
              <a:t>（</a:t>
            </a:r>
            <a:r>
              <a:rPr lang="en-US" altLang="zh-CN" sz="2000" b="0" dirty="0">
                <a:solidFill>
                  <a:schemeClr val="tx1">
                    <a:lumMod val="75000"/>
                    <a:lumOff val="25000"/>
                  </a:schemeClr>
                </a:solidFill>
                <a:cs typeface="SimHei" charset="-122"/>
              </a:rPr>
              <a:t>Problem-Based Learning</a:t>
            </a:r>
            <a:r>
              <a:rPr lang="zh-CN" altLang="en-US" sz="2000" b="0" dirty="0">
                <a:solidFill>
                  <a:schemeClr val="tx1">
                    <a:lumMod val="75000"/>
                    <a:lumOff val="25000"/>
                  </a:schemeClr>
                </a:solidFill>
                <a:cs typeface="SimHei" charset="-122"/>
              </a:rPr>
              <a:t>）教学模式</a:t>
            </a:r>
          </a:p>
        </p:txBody>
      </p:sp>
    </p:spTree>
    <p:extLst>
      <p:ext uri="{BB962C8B-B14F-4D97-AF65-F5344CB8AC3E}">
        <p14:creationId xmlns:p14="http://schemas.microsoft.com/office/powerpoint/2010/main" val="13605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54640" y="1304601"/>
            <a:ext cx="2740075" cy="2915920"/>
          </a:xfrm>
          <a:prstGeom prst="rect">
            <a:avLst/>
          </a:prstGeom>
        </p:spPr>
        <p:txBody>
          <a:bodyPr>
            <a:noAutofit/>
          </a:bodyPr>
          <a:lstStyle/>
          <a:p>
            <a:pPr marL="0" indent="0">
              <a:lnSpc>
                <a:spcPct val="150000"/>
              </a:lnSpc>
              <a:buNone/>
            </a:pPr>
            <a:r>
              <a:rPr lang="en-US" altLang="zh-CN" sz="1400" dirty="0">
                <a:solidFill>
                  <a:srgbClr val="E6002E"/>
                </a:solidFill>
                <a:latin typeface="微软雅黑" panose="020B0503020204020204" pitchFamily="34" charset="-122"/>
                <a:ea typeface="微软雅黑" panose="020B0503020204020204" pitchFamily="34" charset="-122"/>
                <a:cs typeface="SimHei" charset="-122"/>
              </a:rPr>
              <a:t>Peer-Instruction</a:t>
            </a:r>
            <a:r>
              <a:rPr lang="zh-CN" altLang="en-US" sz="1400" dirty="0">
                <a:solidFill>
                  <a:srgbClr val="E6002E"/>
                </a:solidFill>
                <a:latin typeface="微软雅黑" panose="020B0503020204020204" pitchFamily="34" charset="-122"/>
                <a:ea typeface="微软雅黑" panose="020B0503020204020204" pitchFamily="34" charset="-122"/>
                <a:cs typeface="SimHei" charset="-122"/>
              </a:rPr>
              <a:t>教学方法</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是哈佛大学著名教授</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Eric Mazur</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创立，使用专门设计的用于揭示学生错误概念和引导学生深入探究的概念测试题（</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ConcepTests</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），变传统单一的讲授为基于问题的自主学习和协作探究，在教学中实现学生自主学习、合作学习、师生互动、生生互动。</a:t>
            </a:r>
          </a:p>
        </p:txBody>
      </p:sp>
      <p:grpSp>
        <p:nvGrpSpPr>
          <p:cNvPr id="23" name="组合 22">
            <a:extLst>
              <a:ext uri="{FF2B5EF4-FFF2-40B4-BE49-F238E27FC236}">
                <a16:creationId xmlns:a16="http://schemas.microsoft.com/office/drawing/2014/main" id="{C57DA5BF-E656-44E2-AF1C-DD5C14AF6D64}"/>
              </a:ext>
            </a:extLst>
          </p:cNvPr>
          <p:cNvGrpSpPr/>
          <p:nvPr/>
        </p:nvGrpSpPr>
        <p:grpSpPr>
          <a:xfrm>
            <a:off x="3860800" y="1198881"/>
            <a:ext cx="4673756" cy="2997200"/>
            <a:chOff x="4084342" y="1902049"/>
            <a:chExt cx="6788609" cy="4075597"/>
          </a:xfrm>
          <a:effectLst/>
        </p:grpSpPr>
        <p:sp>
          <p:nvSpPr>
            <p:cNvPr id="24" name="矩形 23">
              <a:extLst>
                <a:ext uri="{FF2B5EF4-FFF2-40B4-BE49-F238E27FC236}">
                  <a16:creationId xmlns:a16="http://schemas.microsoft.com/office/drawing/2014/main" id="{ADA1B5E8-4D01-4C57-88E4-1A1FFD6ADEC0}"/>
                </a:ext>
              </a:extLst>
            </p:cNvPr>
            <p:cNvSpPr/>
            <p:nvPr/>
          </p:nvSpPr>
          <p:spPr>
            <a:xfrm>
              <a:off x="6095998" y="1902049"/>
              <a:ext cx="2254469" cy="425669"/>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一段讲解（</a:t>
              </a:r>
              <a:r>
                <a:rPr lang="en-US" altLang="zh-CN" sz="1200" dirty="0">
                  <a:latin typeface="微软雅黑" panose="020B0503020204020204" pitchFamily="34" charset="-122"/>
                  <a:ea typeface="微软雅黑" panose="020B0503020204020204" pitchFamily="34" charset="-122"/>
                  <a:cs typeface="SimHei" charset="-122"/>
                </a:rPr>
                <a:t>10</a:t>
              </a:r>
              <a:r>
                <a:rPr lang="zh-CN" altLang="en-US" sz="1200" dirty="0">
                  <a:latin typeface="微软雅黑" panose="020B0503020204020204" pitchFamily="34" charset="-122"/>
                  <a:ea typeface="微软雅黑" panose="020B0503020204020204" pitchFamily="34" charset="-122"/>
                  <a:cs typeface="SimHei" charset="-122"/>
                </a:rPr>
                <a:t>分钟）</a:t>
              </a:r>
            </a:p>
          </p:txBody>
        </p:sp>
        <p:sp>
          <p:nvSpPr>
            <p:cNvPr id="25" name="矩形 24">
              <a:extLst>
                <a:ext uri="{FF2B5EF4-FFF2-40B4-BE49-F238E27FC236}">
                  <a16:creationId xmlns:a16="http://schemas.microsoft.com/office/drawing/2014/main" id="{37612A76-93D9-4F1B-BA1F-E8EF809BE76D}"/>
                </a:ext>
              </a:extLst>
            </p:cNvPr>
            <p:cNvSpPr/>
            <p:nvPr/>
          </p:nvSpPr>
          <p:spPr>
            <a:xfrm>
              <a:off x="6095998" y="2702411"/>
              <a:ext cx="2254469" cy="877097"/>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概念测试题</a:t>
              </a:r>
              <a:endParaRPr lang="en-US" altLang="zh-CN" sz="1200" dirty="0">
                <a:latin typeface="微软雅黑" panose="020B0503020204020204" pitchFamily="34" charset="-122"/>
                <a:ea typeface="微软雅黑" panose="020B0503020204020204" pitchFamily="34" charset="-122"/>
                <a:cs typeface="SimHei" charset="-122"/>
              </a:endParaRPr>
            </a:p>
            <a:p>
              <a:pPr algn="ctr"/>
              <a:r>
                <a:rPr lang="zh-CN" altLang="en-US" sz="1200" dirty="0">
                  <a:latin typeface="微软雅黑" panose="020B0503020204020204" pitchFamily="34" charset="-122"/>
                  <a:ea typeface="微软雅黑" panose="020B0503020204020204" pitchFamily="34" charset="-122"/>
                  <a:cs typeface="SimHei" charset="-122"/>
                </a:rPr>
                <a:t>学生手机答题</a:t>
              </a:r>
            </a:p>
          </p:txBody>
        </p:sp>
        <p:sp>
          <p:nvSpPr>
            <p:cNvPr id="26" name="矩形 25">
              <a:extLst>
                <a:ext uri="{FF2B5EF4-FFF2-40B4-BE49-F238E27FC236}">
                  <a16:creationId xmlns:a16="http://schemas.microsoft.com/office/drawing/2014/main" id="{A9C9C4F5-0655-4C74-B3D3-DE6FD17FBECD}"/>
                </a:ext>
              </a:extLst>
            </p:cNvPr>
            <p:cNvSpPr/>
            <p:nvPr/>
          </p:nvSpPr>
          <p:spPr>
            <a:xfrm>
              <a:off x="6095999" y="3954201"/>
              <a:ext cx="2254469" cy="428613"/>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正确</a:t>
              </a:r>
              <a:r>
                <a:rPr lang="en-US" altLang="zh-CN" sz="1200" dirty="0">
                  <a:latin typeface="微软雅黑" panose="020B0503020204020204" pitchFamily="34" charset="-122"/>
                  <a:ea typeface="微软雅黑" panose="020B0503020204020204" pitchFamily="34" charset="-122"/>
                  <a:cs typeface="SimHei" charset="-122"/>
                </a:rPr>
                <a:t>30~70%</a:t>
              </a:r>
              <a:endParaRPr lang="zh-CN" altLang="en-US" sz="1200" dirty="0">
                <a:latin typeface="微软雅黑" panose="020B0503020204020204" pitchFamily="34" charset="-122"/>
                <a:ea typeface="微软雅黑" panose="020B0503020204020204" pitchFamily="34" charset="-122"/>
                <a:cs typeface="SimHei" charset="-122"/>
              </a:endParaRPr>
            </a:p>
          </p:txBody>
        </p:sp>
        <p:sp>
          <p:nvSpPr>
            <p:cNvPr id="27" name="矩形 26">
              <a:extLst>
                <a:ext uri="{FF2B5EF4-FFF2-40B4-BE49-F238E27FC236}">
                  <a16:creationId xmlns:a16="http://schemas.microsoft.com/office/drawing/2014/main" id="{6C987748-5F76-417D-BD7B-DD87CB0662D7}"/>
                </a:ext>
              </a:extLst>
            </p:cNvPr>
            <p:cNvSpPr/>
            <p:nvPr/>
          </p:nvSpPr>
          <p:spPr>
            <a:xfrm>
              <a:off x="4084342" y="3954201"/>
              <a:ext cx="1743643" cy="428613"/>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正确 </a:t>
              </a:r>
              <a:r>
                <a:rPr lang="en-US" altLang="zh-CN" sz="1200" dirty="0">
                  <a:latin typeface="微软雅黑" panose="020B0503020204020204" pitchFamily="34" charset="-122"/>
                  <a:ea typeface="微软雅黑" panose="020B0503020204020204" pitchFamily="34" charset="-122"/>
                  <a:cs typeface="SimHei" charset="-122"/>
                </a:rPr>
                <a:t>&lt; 30%</a:t>
              </a:r>
              <a:endParaRPr lang="zh-CN" altLang="en-US" sz="1200" dirty="0">
                <a:latin typeface="微软雅黑" panose="020B0503020204020204" pitchFamily="34" charset="-122"/>
                <a:ea typeface="微软雅黑" panose="020B0503020204020204" pitchFamily="34" charset="-122"/>
                <a:cs typeface="SimHei" charset="-122"/>
              </a:endParaRPr>
            </a:p>
          </p:txBody>
        </p:sp>
        <p:sp>
          <p:nvSpPr>
            <p:cNvPr id="28" name="矩形 27">
              <a:extLst>
                <a:ext uri="{FF2B5EF4-FFF2-40B4-BE49-F238E27FC236}">
                  <a16:creationId xmlns:a16="http://schemas.microsoft.com/office/drawing/2014/main" id="{11ADE1FF-F587-4A85-A84F-84AF75F6AA01}"/>
                </a:ext>
              </a:extLst>
            </p:cNvPr>
            <p:cNvSpPr/>
            <p:nvPr/>
          </p:nvSpPr>
          <p:spPr>
            <a:xfrm>
              <a:off x="8618482" y="3954201"/>
              <a:ext cx="2254469" cy="428613"/>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正确 </a:t>
              </a:r>
              <a:r>
                <a:rPr lang="en-US" altLang="zh-CN" sz="1200" dirty="0">
                  <a:latin typeface="微软雅黑" panose="020B0503020204020204" pitchFamily="34" charset="-122"/>
                  <a:ea typeface="微软雅黑" panose="020B0503020204020204" pitchFamily="34" charset="-122"/>
                  <a:cs typeface="SimHei" charset="-122"/>
                </a:rPr>
                <a:t>&gt; 70%</a:t>
              </a:r>
              <a:endParaRPr lang="zh-CN" altLang="en-US" sz="1200" dirty="0">
                <a:latin typeface="微软雅黑" panose="020B0503020204020204" pitchFamily="34" charset="-122"/>
                <a:ea typeface="微软雅黑" panose="020B0503020204020204" pitchFamily="34" charset="-122"/>
                <a:cs typeface="SimHei" charset="-122"/>
              </a:endParaRPr>
            </a:p>
          </p:txBody>
        </p:sp>
        <p:sp>
          <p:nvSpPr>
            <p:cNvPr id="29" name="矩形 28">
              <a:extLst>
                <a:ext uri="{FF2B5EF4-FFF2-40B4-BE49-F238E27FC236}">
                  <a16:creationId xmlns:a16="http://schemas.microsoft.com/office/drawing/2014/main" id="{B9986228-5ADE-4B56-866A-B54C1DE85276}"/>
                </a:ext>
              </a:extLst>
            </p:cNvPr>
            <p:cNvSpPr/>
            <p:nvPr/>
          </p:nvSpPr>
          <p:spPr>
            <a:xfrm>
              <a:off x="6095998" y="4751617"/>
              <a:ext cx="2254469" cy="428613"/>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小组讨论</a:t>
              </a:r>
            </a:p>
          </p:txBody>
        </p:sp>
        <p:sp>
          <p:nvSpPr>
            <p:cNvPr id="30" name="矩形 29">
              <a:extLst>
                <a:ext uri="{FF2B5EF4-FFF2-40B4-BE49-F238E27FC236}">
                  <a16:creationId xmlns:a16="http://schemas.microsoft.com/office/drawing/2014/main" id="{5DA213A8-1C6B-4E9F-9919-2483F9D0A97E}"/>
                </a:ext>
              </a:extLst>
            </p:cNvPr>
            <p:cNvSpPr/>
            <p:nvPr/>
          </p:nvSpPr>
          <p:spPr>
            <a:xfrm>
              <a:off x="4094848" y="4758239"/>
              <a:ext cx="1743643" cy="428613"/>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讲解概念</a:t>
              </a:r>
            </a:p>
          </p:txBody>
        </p:sp>
        <p:sp>
          <p:nvSpPr>
            <p:cNvPr id="31" name="矩形 30">
              <a:extLst>
                <a:ext uri="{FF2B5EF4-FFF2-40B4-BE49-F238E27FC236}">
                  <a16:creationId xmlns:a16="http://schemas.microsoft.com/office/drawing/2014/main" id="{1EFE26B1-D8B9-4EB6-A9BD-DDAA8F47EB00}"/>
                </a:ext>
              </a:extLst>
            </p:cNvPr>
            <p:cNvSpPr/>
            <p:nvPr/>
          </p:nvSpPr>
          <p:spPr>
            <a:xfrm>
              <a:off x="8618480" y="4758239"/>
              <a:ext cx="2254469" cy="428613"/>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针对错误进行讲解</a:t>
              </a:r>
            </a:p>
          </p:txBody>
        </p:sp>
        <p:sp>
          <p:nvSpPr>
            <p:cNvPr id="32" name="矩形 31">
              <a:extLst>
                <a:ext uri="{FF2B5EF4-FFF2-40B4-BE49-F238E27FC236}">
                  <a16:creationId xmlns:a16="http://schemas.microsoft.com/office/drawing/2014/main" id="{6A07D650-209D-41BC-A921-328B2B005C58}"/>
                </a:ext>
              </a:extLst>
            </p:cNvPr>
            <p:cNvSpPr/>
            <p:nvPr/>
          </p:nvSpPr>
          <p:spPr>
            <a:xfrm>
              <a:off x="8618480" y="5549033"/>
              <a:ext cx="2254469" cy="428613"/>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进入下一个主题</a:t>
              </a:r>
            </a:p>
          </p:txBody>
        </p:sp>
        <p:sp>
          <p:nvSpPr>
            <p:cNvPr id="33" name="矩形 32">
              <a:extLst>
                <a:ext uri="{FF2B5EF4-FFF2-40B4-BE49-F238E27FC236}">
                  <a16:creationId xmlns:a16="http://schemas.microsoft.com/office/drawing/2014/main" id="{A850850A-88AD-43C5-B52B-28E96A8AE3FD}"/>
                </a:ext>
              </a:extLst>
            </p:cNvPr>
            <p:cNvSpPr/>
            <p:nvPr/>
          </p:nvSpPr>
          <p:spPr>
            <a:xfrm>
              <a:off x="6095997" y="5549033"/>
              <a:ext cx="2254469" cy="428613"/>
            </a:xfrm>
            <a:prstGeom prst="rect">
              <a:avLst/>
            </a:prstGeom>
            <a:solidFill>
              <a:srgbClr val="30ADAA"/>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学生再次答题</a:t>
              </a:r>
            </a:p>
          </p:txBody>
        </p:sp>
        <p:cxnSp>
          <p:nvCxnSpPr>
            <p:cNvPr id="34" name="直接箭头连接符 33">
              <a:extLst>
                <a:ext uri="{FF2B5EF4-FFF2-40B4-BE49-F238E27FC236}">
                  <a16:creationId xmlns:a16="http://schemas.microsoft.com/office/drawing/2014/main" id="{0754E631-7211-4FFE-885F-E8280CCB5D28}"/>
                </a:ext>
              </a:extLst>
            </p:cNvPr>
            <p:cNvCxnSpPr>
              <a:stCxn id="24" idx="2"/>
              <a:endCxn id="25" idx="0"/>
            </p:cNvCxnSpPr>
            <p:nvPr/>
          </p:nvCxnSpPr>
          <p:spPr>
            <a:xfrm>
              <a:off x="7223233" y="2327718"/>
              <a:ext cx="0" cy="374693"/>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35" name="直接箭头连接符 34">
              <a:extLst>
                <a:ext uri="{FF2B5EF4-FFF2-40B4-BE49-F238E27FC236}">
                  <a16:creationId xmlns:a16="http://schemas.microsoft.com/office/drawing/2014/main" id="{4C79199B-E0C1-4004-9BC4-F720BB9182F6}"/>
                </a:ext>
              </a:extLst>
            </p:cNvPr>
            <p:cNvCxnSpPr>
              <a:stCxn id="25" idx="2"/>
              <a:endCxn id="26" idx="0"/>
            </p:cNvCxnSpPr>
            <p:nvPr/>
          </p:nvCxnSpPr>
          <p:spPr>
            <a:xfrm>
              <a:off x="7223233" y="3579508"/>
              <a:ext cx="1" cy="374693"/>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36" name="直接箭头连接符 35">
              <a:extLst>
                <a:ext uri="{FF2B5EF4-FFF2-40B4-BE49-F238E27FC236}">
                  <a16:creationId xmlns:a16="http://schemas.microsoft.com/office/drawing/2014/main" id="{DB4E761E-E24F-4151-BE6D-4FBF50412D11}"/>
                </a:ext>
              </a:extLst>
            </p:cNvPr>
            <p:cNvCxnSpPr>
              <a:stCxn id="26" idx="2"/>
              <a:endCxn id="29" idx="0"/>
            </p:cNvCxnSpPr>
            <p:nvPr/>
          </p:nvCxnSpPr>
          <p:spPr>
            <a:xfrm flipH="1">
              <a:off x="7223233" y="4382814"/>
              <a:ext cx="1" cy="368803"/>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37" name="直接箭头连接符 36">
              <a:extLst>
                <a:ext uri="{FF2B5EF4-FFF2-40B4-BE49-F238E27FC236}">
                  <a16:creationId xmlns:a16="http://schemas.microsoft.com/office/drawing/2014/main" id="{F33E9AA9-C97C-4DCD-9124-F1A08E4B23A6}"/>
                </a:ext>
              </a:extLst>
            </p:cNvPr>
            <p:cNvCxnSpPr>
              <a:stCxn id="29" idx="2"/>
              <a:endCxn id="33" idx="0"/>
            </p:cNvCxnSpPr>
            <p:nvPr/>
          </p:nvCxnSpPr>
          <p:spPr>
            <a:xfrm flipH="1">
              <a:off x="7223232" y="5180230"/>
              <a:ext cx="1" cy="368803"/>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38" name="直接箭头连接符 37">
              <a:extLst>
                <a:ext uri="{FF2B5EF4-FFF2-40B4-BE49-F238E27FC236}">
                  <a16:creationId xmlns:a16="http://schemas.microsoft.com/office/drawing/2014/main" id="{B96E4497-F510-4EA1-B8C1-6E18C6FD7014}"/>
                </a:ext>
              </a:extLst>
            </p:cNvPr>
            <p:cNvCxnSpPr>
              <a:stCxn id="25" idx="2"/>
              <a:endCxn id="27" idx="0"/>
            </p:cNvCxnSpPr>
            <p:nvPr/>
          </p:nvCxnSpPr>
          <p:spPr>
            <a:xfrm flipH="1">
              <a:off x="4956164" y="3579508"/>
              <a:ext cx="2267069" cy="374693"/>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39" name="直接箭头连接符 38">
              <a:extLst>
                <a:ext uri="{FF2B5EF4-FFF2-40B4-BE49-F238E27FC236}">
                  <a16:creationId xmlns:a16="http://schemas.microsoft.com/office/drawing/2014/main" id="{2F58D90A-04C3-4669-A6A1-6D27073B3FC7}"/>
                </a:ext>
              </a:extLst>
            </p:cNvPr>
            <p:cNvCxnSpPr>
              <a:stCxn id="25" idx="2"/>
              <a:endCxn id="28" idx="0"/>
            </p:cNvCxnSpPr>
            <p:nvPr/>
          </p:nvCxnSpPr>
          <p:spPr>
            <a:xfrm>
              <a:off x="7223233" y="3579508"/>
              <a:ext cx="2522484" cy="374693"/>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40" name="直接箭头连接符 39">
              <a:extLst>
                <a:ext uri="{FF2B5EF4-FFF2-40B4-BE49-F238E27FC236}">
                  <a16:creationId xmlns:a16="http://schemas.microsoft.com/office/drawing/2014/main" id="{449CC3B8-A8E5-44C8-8FED-0D0414F4A4A2}"/>
                </a:ext>
              </a:extLst>
            </p:cNvPr>
            <p:cNvCxnSpPr>
              <a:stCxn id="27" idx="2"/>
              <a:endCxn id="30" idx="0"/>
            </p:cNvCxnSpPr>
            <p:nvPr/>
          </p:nvCxnSpPr>
          <p:spPr>
            <a:xfrm>
              <a:off x="4956163" y="4382814"/>
              <a:ext cx="10507" cy="375425"/>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41" name="直接箭头连接符 40">
              <a:extLst>
                <a:ext uri="{FF2B5EF4-FFF2-40B4-BE49-F238E27FC236}">
                  <a16:creationId xmlns:a16="http://schemas.microsoft.com/office/drawing/2014/main" id="{54C0C415-4C02-4F72-851B-1BA0F54FE9F8}"/>
                </a:ext>
              </a:extLst>
            </p:cNvPr>
            <p:cNvCxnSpPr>
              <a:stCxn id="28" idx="2"/>
              <a:endCxn id="31" idx="0"/>
            </p:cNvCxnSpPr>
            <p:nvPr/>
          </p:nvCxnSpPr>
          <p:spPr>
            <a:xfrm flipH="1">
              <a:off x="9745715" y="4382814"/>
              <a:ext cx="2" cy="375425"/>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42" name="肘形连接符 25">
              <a:extLst>
                <a:ext uri="{FF2B5EF4-FFF2-40B4-BE49-F238E27FC236}">
                  <a16:creationId xmlns:a16="http://schemas.microsoft.com/office/drawing/2014/main" id="{1407CAB1-AE10-4C88-83F9-4B59BC2EDB4E}"/>
                </a:ext>
              </a:extLst>
            </p:cNvPr>
            <p:cNvCxnSpPr>
              <a:stCxn id="30" idx="1"/>
              <a:endCxn id="25" idx="1"/>
            </p:cNvCxnSpPr>
            <p:nvPr/>
          </p:nvCxnSpPr>
          <p:spPr>
            <a:xfrm rot="10800000" flipH="1">
              <a:off x="4094848" y="3140960"/>
              <a:ext cx="2001150" cy="1831586"/>
            </a:xfrm>
            <a:prstGeom prst="bentConnector3">
              <a:avLst>
                <a:gd name="adj1" fmla="val -12684"/>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43" name="直接箭头连接符 42">
              <a:extLst>
                <a:ext uri="{FF2B5EF4-FFF2-40B4-BE49-F238E27FC236}">
                  <a16:creationId xmlns:a16="http://schemas.microsoft.com/office/drawing/2014/main" id="{7D2DF20B-0FD9-4247-A158-6140B5FE9B29}"/>
                </a:ext>
              </a:extLst>
            </p:cNvPr>
            <p:cNvCxnSpPr>
              <a:stCxn id="31" idx="2"/>
              <a:endCxn id="32" idx="0"/>
            </p:cNvCxnSpPr>
            <p:nvPr/>
          </p:nvCxnSpPr>
          <p:spPr>
            <a:xfrm>
              <a:off x="9745715" y="5186852"/>
              <a:ext cx="0" cy="362181"/>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44" name="直接箭头连接符 43">
              <a:extLst>
                <a:ext uri="{FF2B5EF4-FFF2-40B4-BE49-F238E27FC236}">
                  <a16:creationId xmlns:a16="http://schemas.microsoft.com/office/drawing/2014/main" id="{7DBD8679-A0F5-4DDC-AE78-4D0F05C7099F}"/>
                </a:ext>
              </a:extLst>
            </p:cNvPr>
            <p:cNvCxnSpPr>
              <a:stCxn id="33" idx="3"/>
            </p:cNvCxnSpPr>
            <p:nvPr/>
          </p:nvCxnSpPr>
          <p:spPr>
            <a:xfrm flipV="1">
              <a:off x="8350466" y="5205991"/>
              <a:ext cx="257507" cy="557349"/>
            </a:xfrm>
            <a:prstGeom prst="straightConnector1">
              <a:avLst/>
            </a:prstGeom>
            <a:ln>
              <a:solidFill>
                <a:schemeClr val="bg1">
                  <a:lumMod val="75000"/>
                </a:schemeClr>
              </a:solidFill>
              <a:tailEnd type="triangle"/>
            </a:ln>
            <a:effectLst/>
          </p:spPr>
          <p:style>
            <a:lnRef idx="3">
              <a:schemeClr val="lt1"/>
            </a:lnRef>
            <a:fillRef idx="1">
              <a:schemeClr val="accent6"/>
            </a:fillRef>
            <a:effectRef idx="1">
              <a:schemeClr val="accent6"/>
            </a:effectRef>
            <a:fontRef idx="minor">
              <a:schemeClr val="lt1"/>
            </a:fontRef>
          </p:style>
        </p:cxnSp>
      </p:grpSp>
      <p:sp>
        <p:nvSpPr>
          <p:cNvPr id="45" name="标题 4"/>
          <p:cNvSpPr txBox="1">
            <a:spLocks/>
          </p:cNvSpPr>
          <p:nvPr/>
        </p:nvSpPr>
        <p:spPr>
          <a:xfrm>
            <a:off x="388112" y="116063"/>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en-US" altLang="zh-CN" sz="2400" b="0" dirty="0">
                <a:solidFill>
                  <a:schemeClr val="tx1">
                    <a:lumMod val="75000"/>
                    <a:lumOff val="25000"/>
                  </a:schemeClr>
                </a:solidFill>
                <a:cs typeface="SimHei" charset="-122"/>
              </a:rPr>
              <a:t>PI</a:t>
            </a:r>
            <a:r>
              <a:rPr lang="zh-CN" altLang="en-US" sz="2400" b="0" dirty="0">
                <a:solidFill>
                  <a:schemeClr val="tx1">
                    <a:lumMod val="75000"/>
                    <a:lumOff val="25000"/>
                  </a:schemeClr>
                </a:solidFill>
                <a:cs typeface="SimHei" charset="-122"/>
              </a:rPr>
              <a:t>（</a:t>
            </a:r>
            <a:r>
              <a:rPr lang="en-US" altLang="zh-CN" sz="2400" b="0" dirty="0">
                <a:solidFill>
                  <a:schemeClr val="tx1">
                    <a:lumMod val="75000"/>
                    <a:lumOff val="25000"/>
                  </a:schemeClr>
                </a:solidFill>
                <a:cs typeface="SimHei" charset="-122"/>
              </a:rPr>
              <a:t>Peer-Instruction</a:t>
            </a:r>
            <a:r>
              <a:rPr lang="zh-CN" altLang="en-US" sz="2400" b="0" dirty="0">
                <a:solidFill>
                  <a:schemeClr val="tx1">
                    <a:lumMod val="75000"/>
                    <a:lumOff val="25000"/>
                  </a:schemeClr>
                </a:solidFill>
                <a:cs typeface="SimHei" charset="-122"/>
              </a:rPr>
              <a:t>）教学法</a:t>
            </a:r>
          </a:p>
        </p:txBody>
      </p:sp>
    </p:spTree>
    <p:extLst>
      <p:ext uri="{BB962C8B-B14F-4D97-AF65-F5344CB8AC3E}">
        <p14:creationId xmlns:p14="http://schemas.microsoft.com/office/powerpoint/2010/main" val="218295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906527" y="833644"/>
            <a:ext cx="4576713" cy="3828668"/>
          </a:xfrm>
          <a:custGeom>
            <a:avLst/>
            <a:gdLst>
              <a:gd name="connsiteX0" fmla="*/ 0 w 4563266"/>
              <a:gd name="connsiteY0" fmla="*/ 0 h 1771268"/>
              <a:gd name="connsiteX1" fmla="*/ 4563266 w 4563266"/>
              <a:gd name="connsiteY1" fmla="*/ 0 h 1771268"/>
              <a:gd name="connsiteX2" fmla="*/ 4563266 w 4563266"/>
              <a:gd name="connsiteY2" fmla="*/ 1771268 h 1771268"/>
              <a:gd name="connsiteX3" fmla="*/ 0 w 4563266"/>
              <a:gd name="connsiteY3" fmla="*/ 1771268 h 1771268"/>
              <a:gd name="connsiteX4" fmla="*/ 0 w 4563266"/>
              <a:gd name="connsiteY4" fmla="*/ 0 h 1771268"/>
              <a:gd name="connsiteX0" fmla="*/ 0 w 4563266"/>
              <a:gd name="connsiteY0" fmla="*/ 0 h 1771268"/>
              <a:gd name="connsiteX1" fmla="*/ 1942943 w 4563266"/>
              <a:gd name="connsiteY1" fmla="*/ 74 h 1771268"/>
              <a:gd name="connsiteX2" fmla="*/ 4563266 w 4563266"/>
              <a:gd name="connsiteY2" fmla="*/ 0 h 1771268"/>
              <a:gd name="connsiteX3" fmla="*/ 4563266 w 4563266"/>
              <a:gd name="connsiteY3" fmla="*/ 1771268 h 1771268"/>
              <a:gd name="connsiteX4" fmla="*/ 0 w 4563266"/>
              <a:gd name="connsiteY4" fmla="*/ 1771268 h 1771268"/>
              <a:gd name="connsiteX5" fmla="*/ 0 w 4563266"/>
              <a:gd name="connsiteY5" fmla="*/ 0 h 1771268"/>
              <a:gd name="connsiteX0" fmla="*/ 0 w 4563266"/>
              <a:gd name="connsiteY0" fmla="*/ 2057326 h 3828594"/>
              <a:gd name="connsiteX1" fmla="*/ 2090860 w 4563266"/>
              <a:gd name="connsiteY1" fmla="*/ 0 h 3828594"/>
              <a:gd name="connsiteX2" fmla="*/ 1942943 w 4563266"/>
              <a:gd name="connsiteY2" fmla="*/ 2057400 h 3828594"/>
              <a:gd name="connsiteX3" fmla="*/ 4563266 w 4563266"/>
              <a:gd name="connsiteY3" fmla="*/ 2057326 h 3828594"/>
              <a:gd name="connsiteX4" fmla="*/ 4563266 w 4563266"/>
              <a:gd name="connsiteY4" fmla="*/ 3828594 h 3828594"/>
              <a:gd name="connsiteX5" fmla="*/ 0 w 4563266"/>
              <a:gd name="connsiteY5" fmla="*/ 3828594 h 3828594"/>
              <a:gd name="connsiteX6" fmla="*/ 0 w 4563266"/>
              <a:gd name="connsiteY6" fmla="*/ 2057326 h 3828594"/>
              <a:gd name="connsiteX0" fmla="*/ 0 w 4563266"/>
              <a:gd name="connsiteY0" fmla="*/ 2057326 h 3828594"/>
              <a:gd name="connsiteX1" fmla="*/ 2090860 w 4563266"/>
              <a:gd name="connsiteY1" fmla="*/ 0 h 3828594"/>
              <a:gd name="connsiteX2" fmla="*/ 2104307 w 4563266"/>
              <a:gd name="connsiteY2" fmla="*/ 2070847 h 3828594"/>
              <a:gd name="connsiteX3" fmla="*/ 4563266 w 4563266"/>
              <a:gd name="connsiteY3" fmla="*/ 2057326 h 3828594"/>
              <a:gd name="connsiteX4" fmla="*/ 4563266 w 4563266"/>
              <a:gd name="connsiteY4" fmla="*/ 3828594 h 3828594"/>
              <a:gd name="connsiteX5" fmla="*/ 0 w 4563266"/>
              <a:gd name="connsiteY5" fmla="*/ 3828594 h 3828594"/>
              <a:gd name="connsiteX6" fmla="*/ 0 w 4563266"/>
              <a:gd name="connsiteY6" fmla="*/ 2057326 h 3828594"/>
              <a:gd name="connsiteX0" fmla="*/ 0 w 4563266"/>
              <a:gd name="connsiteY0" fmla="*/ 2057326 h 3828594"/>
              <a:gd name="connsiteX1" fmla="*/ 2117754 w 4563266"/>
              <a:gd name="connsiteY1" fmla="*/ 0 h 3828594"/>
              <a:gd name="connsiteX2" fmla="*/ 2104307 w 4563266"/>
              <a:gd name="connsiteY2" fmla="*/ 2070847 h 3828594"/>
              <a:gd name="connsiteX3" fmla="*/ 4563266 w 4563266"/>
              <a:gd name="connsiteY3" fmla="*/ 2057326 h 3828594"/>
              <a:gd name="connsiteX4" fmla="*/ 4563266 w 4563266"/>
              <a:gd name="connsiteY4" fmla="*/ 3828594 h 3828594"/>
              <a:gd name="connsiteX5" fmla="*/ 0 w 4563266"/>
              <a:gd name="connsiteY5" fmla="*/ 3828594 h 3828594"/>
              <a:gd name="connsiteX6" fmla="*/ 0 w 4563266"/>
              <a:gd name="connsiteY6" fmla="*/ 2057326 h 3828594"/>
              <a:gd name="connsiteX0" fmla="*/ 0 w 4563266"/>
              <a:gd name="connsiteY0" fmla="*/ 2057326 h 3828594"/>
              <a:gd name="connsiteX1" fmla="*/ 2117754 w 4563266"/>
              <a:gd name="connsiteY1" fmla="*/ 0 h 3828594"/>
              <a:gd name="connsiteX2" fmla="*/ 2117754 w 4563266"/>
              <a:gd name="connsiteY2" fmla="*/ 2057400 h 3828594"/>
              <a:gd name="connsiteX3" fmla="*/ 4563266 w 4563266"/>
              <a:gd name="connsiteY3" fmla="*/ 2057326 h 3828594"/>
              <a:gd name="connsiteX4" fmla="*/ 4563266 w 4563266"/>
              <a:gd name="connsiteY4" fmla="*/ 3828594 h 3828594"/>
              <a:gd name="connsiteX5" fmla="*/ 0 w 4563266"/>
              <a:gd name="connsiteY5" fmla="*/ 3828594 h 3828594"/>
              <a:gd name="connsiteX6" fmla="*/ 0 w 4563266"/>
              <a:gd name="connsiteY6" fmla="*/ 2057326 h 3828594"/>
              <a:gd name="connsiteX0" fmla="*/ 0 w 4576713"/>
              <a:gd name="connsiteY0" fmla="*/ 0 h 3828668"/>
              <a:gd name="connsiteX1" fmla="*/ 2131201 w 4576713"/>
              <a:gd name="connsiteY1" fmla="*/ 74 h 3828668"/>
              <a:gd name="connsiteX2" fmla="*/ 2131201 w 4576713"/>
              <a:gd name="connsiteY2" fmla="*/ 2057474 h 3828668"/>
              <a:gd name="connsiteX3" fmla="*/ 4576713 w 4576713"/>
              <a:gd name="connsiteY3" fmla="*/ 2057400 h 3828668"/>
              <a:gd name="connsiteX4" fmla="*/ 4576713 w 4576713"/>
              <a:gd name="connsiteY4" fmla="*/ 3828668 h 3828668"/>
              <a:gd name="connsiteX5" fmla="*/ 13447 w 4576713"/>
              <a:gd name="connsiteY5" fmla="*/ 3828668 h 3828668"/>
              <a:gd name="connsiteX6" fmla="*/ 0 w 4576713"/>
              <a:gd name="connsiteY6" fmla="*/ 0 h 382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6713" h="3828668">
                <a:moveTo>
                  <a:pt x="0" y="0"/>
                </a:moveTo>
                <a:lnTo>
                  <a:pt x="2131201" y="74"/>
                </a:lnTo>
                <a:cubicBezTo>
                  <a:pt x="2135683" y="690356"/>
                  <a:pt x="2126719" y="1367192"/>
                  <a:pt x="2131201" y="2057474"/>
                </a:cubicBezTo>
                <a:lnTo>
                  <a:pt x="4576713" y="2057400"/>
                </a:lnTo>
                <a:lnTo>
                  <a:pt x="4576713" y="3828668"/>
                </a:lnTo>
                <a:lnTo>
                  <a:pt x="13447" y="3828668"/>
                </a:lnTo>
                <a:cubicBezTo>
                  <a:pt x="8965" y="2552445"/>
                  <a:pt x="4482" y="1276223"/>
                  <a:pt x="0" y="0"/>
                </a:cubicBezTo>
                <a:close/>
              </a:path>
            </a:pathLst>
          </a:custGeom>
          <a:solidFill>
            <a:srgbClr val="DCE6F2">
              <a:alpha val="50196"/>
            </a:srgb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1" name="矩形 60"/>
          <p:cNvSpPr/>
          <p:nvPr/>
        </p:nvSpPr>
        <p:spPr>
          <a:xfrm>
            <a:off x="550451" y="825142"/>
            <a:ext cx="3263259" cy="3821805"/>
          </a:xfrm>
          <a:prstGeom prst="rect">
            <a:avLst/>
          </a:prstGeom>
          <a:solidFill>
            <a:srgbClr val="FDEADA">
              <a:alpha val="44706"/>
            </a:srgbClr>
          </a:solidFill>
          <a:ln>
            <a:solidFill>
              <a:srgbClr val="FDEADA">
                <a:alpha val="7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6104965" y="825143"/>
            <a:ext cx="2378275" cy="2000808"/>
          </a:xfrm>
          <a:prstGeom prst="rect">
            <a:avLst/>
          </a:prstGeom>
          <a:solidFill>
            <a:srgbClr val="EBF1DE">
              <a:alpha val="50588"/>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568A3576-28EE-4CA6-BFCE-C3AF54CFACD1}"/>
              </a:ext>
            </a:extLst>
          </p:cNvPr>
          <p:cNvGrpSpPr/>
          <p:nvPr/>
        </p:nvGrpSpPr>
        <p:grpSpPr>
          <a:xfrm>
            <a:off x="778564" y="2302386"/>
            <a:ext cx="2810493" cy="806707"/>
            <a:chOff x="7798398" y="3208864"/>
            <a:chExt cx="4376469" cy="1256195"/>
          </a:xfrm>
        </p:grpSpPr>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8398" y="3208864"/>
              <a:ext cx="2137052" cy="125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5755" y="3208866"/>
              <a:ext cx="2139112" cy="1256193"/>
            </a:xfrm>
            <a:prstGeom prst="rect">
              <a:avLst/>
            </a:prstGeom>
          </p:spPr>
        </p:pic>
      </p:grpSp>
      <p:sp>
        <p:nvSpPr>
          <p:cNvPr id="60" name="标题 4"/>
          <p:cNvSpPr txBox="1">
            <a:spLocks/>
          </p:cNvSpPr>
          <p:nvPr/>
        </p:nvSpPr>
        <p:spPr>
          <a:xfrm>
            <a:off x="414871" y="116063"/>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锐捷如何支撑</a:t>
            </a:r>
            <a:r>
              <a:rPr lang="en-US" altLang="zh-CN" sz="2400" b="0" dirty="0">
                <a:solidFill>
                  <a:schemeClr val="tx1">
                    <a:lumMod val="75000"/>
                    <a:lumOff val="25000"/>
                  </a:schemeClr>
                </a:solidFill>
                <a:cs typeface="SimHei" charset="-122"/>
              </a:rPr>
              <a:t>PI</a:t>
            </a:r>
            <a:r>
              <a:rPr lang="zh-CN" altLang="en-US" sz="2400" b="0" dirty="0">
                <a:solidFill>
                  <a:schemeClr val="tx1">
                    <a:lumMod val="75000"/>
                    <a:lumOff val="25000"/>
                  </a:schemeClr>
                </a:solidFill>
                <a:cs typeface="SimHei" charset="-122"/>
              </a:rPr>
              <a:t>（</a:t>
            </a:r>
            <a:r>
              <a:rPr lang="en-US" altLang="zh-CN" sz="2400" b="0" dirty="0">
                <a:solidFill>
                  <a:schemeClr val="tx1">
                    <a:lumMod val="75000"/>
                    <a:lumOff val="25000"/>
                  </a:schemeClr>
                </a:solidFill>
                <a:cs typeface="SimHei" charset="-122"/>
              </a:rPr>
              <a:t>Peer-Instruction</a:t>
            </a:r>
            <a:r>
              <a:rPr lang="zh-CN" altLang="en-US" sz="2400" b="0" dirty="0">
                <a:solidFill>
                  <a:schemeClr val="tx1">
                    <a:lumMod val="75000"/>
                    <a:lumOff val="25000"/>
                  </a:schemeClr>
                </a:solidFill>
                <a:cs typeface="SimHei" charset="-122"/>
              </a:rPr>
              <a:t>）教学法</a:t>
            </a:r>
          </a:p>
        </p:txBody>
      </p:sp>
      <p:sp>
        <p:nvSpPr>
          <p:cNvPr id="62" name="文本框 61">
            <a:extLst>
              <a:ext uri="{FF2B5EF4-FFF2-40B4-BE49-F238E27FC236}">
                <a16:creationId xmlns:a16="http://schemas.microsoft.com/office/drawing/2014/main" id="{C38CA574-A063-4D51-8EEE-D2A8669AB237}"/>
              </a:ext>
            </a:extLst>
          </p:cNvPr>
          <p:cNvSpPr txBox="1"/>
          <p:nvPr/>
        </p:nvSpPr>
        <p:spPr>
          <a:xfrm>
            <a:off x="766484" y="1056026"/>
            <a:ext cx="2959873" cy="954107"/>
          </a:xfrm>
          <a:prstGeom prst="rect">
            <a:avLst/>
          </a:prstGeom>
          <a:noFill/>
        </p:spPr>
        <p:txBody>
          <a:bodyPr wrap="square" rtlCol="0">
            <a:spAutoFit/>
          </a:bodyPr>
          <a:lstStyle/>
          <a:p>
            <a:pPr>
              <a:lnSpc>
                <a:spcPct val="150000"/>
              </a:lnSpc>
            </a:pPr>
            <a:r>
              <a:rPr lang="zh-CN" altLang="en-US" sz="1400" dirty="0">
                <a:solidFill>
                  <a:srgbClr val="E6002E"/>
                </a:solidFill>
                <a:latin typeface="微软雅黑" panose="020B0503020204020204" pitchFamily="34" charset="-122"/>
                <a:ea typeface="微软雅黑" panose="020B0503020204020204" pitchFamily="34" charset="-122"/>
                <a:cs typeface="SimHei" charset="-122"/>
              </a:rPr>
              <a:t>空间：</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不受限于空间，灵活分组就坐的方式更便于课程实施</a:t>
            </a: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
        <p:nvSpPr>
          <p:cNvPr id="64" name="文本框 63">
            <a:extLst>
              <a:ext uri="{FF2B5EF4-FFF2-40B4-BE49-F238E27FC236}">
                <a16:creationId xmlns:a16="http://schemas.microsoft.com/office/drawing/2014/main" id="{7429462F-6C15-4AD5-8AD0-99DBC6A28773}"/>
              </a:ext>
            </a:extLst>
          </p:cNvPr>
          <p:cNvSpPr txBox="1"/>
          <p:nvPr/>
        </p:nvSpPr>
        <p:spPr>
          <a:xfrm>
            <a:off x="4132714" y="1056026"/>
            <a:ext cx="1654781" cy="2031325"/>
          </a:xfrm>
          <a:prstGeom prst="rect">
            <a:avLst/>
          </a:prstGeom>
          <a:noFill/>
        </p:spPr>
        <p:txBody>
          <a:bodyPr wrap="square" rtlCol="0">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课件资源：</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基于资源分享的最简单的混合式学习</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a:lnSpc>
                <a:spcPct val="150000"/>
              </a:lnSpc>
            </a:pPr>
            <a:r>
              <a:rPr lang="zh-CN" altLang="en-US" sz="1400" dirty="0">
                <a:solidFill>
                  <a:srgbClr val="E6002E"/>
                </a:solidFill>
                <a:latin typeface="微软雅黑" panose="020B0503020204020204" pitchFamily="34" charset="-122"/>
                <a:ea typeface="微软雅黑" panose="020B0503020204020204" pitchFamily="34" charset="-122"/>
                <a:cs typeface="SimHei" charset="-122"/>
              </a:rPr>
              <a:t>任务：</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教师引导下的混合式学习</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a:lnSpc>
                <a:spcPct val="15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pic>
        <p:nvPicPr>
          <p:cNvPr id="70" name="Picture 5">
            <a:extLst>
              <a:ext uri="{FF2B5EF4-FFF2-40B4-BE49-F238E27FC236}">
                <a16:creationId xmlns:a16="http://schemas.microsoft.com/office/drawing/2014/main" id="{EEE666C7-27F3-445B-88B0-2F44D23675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630" y="3217313"/>
            <a:ext cx="1371312" cy="80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16418" y="3217313"/>
            <a:ext cx="1372639" cy="80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矩形 53"/>
          <p:cNvSpPr/>
          <p:nvPr/>
        </p:nvSpPr>
        <p:spPr>
          <a:xfrm>
            <a:off x="5631267" y="4339919"/>
            <a:ext cx="1127232" cy="253916"/>
          </a:xfrm>
          <a:prstGeom prst="rect">
            <a:avLst/>
          </a:prstGeom>
        </p:spPr>
        <p:txBody>
          <a:bodyPr wrap="non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提问、二次提问</a:t>
            </a:r>
          </a:p>
        </p:txBody>
      </p:sp>
      <p:sp>
        <p:nvSpPr>
          <p:cNvPr id="58" name="文本框 123">
            <a:extLst>
              <a:ext uri="{FF2B5EF4-FFF2-40B4-BE49-F238E27FC236}">
                <a16:creationId xmlns:a16="http://schemas.microsoft.com/office/drawing/2014/main" id="{7FF77257-DF7B-4391-8016-E6A7CD65F8E4}"/>
              </a:ext>
            </a:extLst>
          </p:cNvPr>
          <p:cNvSpPr txBox="1"/>
          <p:nvPr/>
        </p:nvSpPr>
        <p:spPr>
          <a:xfrm>
            <a:off x="6629567" y="2302386"/>
            <a:ext cx="1294047" cy="276999"/>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交互智能平板</a:t>
            </a:r>
          </a:p>
        </p:txBody>
      </p:sp>
      <p:pic>
        <p:nvPicPr>
          <p:cNvPr id="59" name="图片 58">
            <a:extLst>
              <a:ext uri="{FF2B5EF4-FFF2-40B4-BE49-F238E27FC236}">
                <a16:creationId xmlns:a16="http://schemas.microsoft.com/office/drawing/2014/main" id="{57B54663-C102-4ED0-8CDF-DABC7C29162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4015" t="4838" r="4871" b="5562"/>
          <a:stretch/>
        </p:blipFill>
        <p:spPr>
          <a:xfrm>
            <a:off x="6702119" y="1487661"/>
            <a:ext cx="1221495" cy="729822"/>
          </a:xfrm>
          <a:prstGeom prst="rect">
            <a:avLst/>
          </a:prstGeom>
        </p:spPr>
      </p:pic>
      <p:pic>
        <p:nvPicPr>
          <p:cNvPr id="72" name="图片 71">
            <a:extLst>
              <a:ext uri="{FF2B5EF4-FFF2-40B4-BE49-F238E27FC236}">
                <a16:creationId xmlns:a16="http://schemas.microsoft.com/office/drawing/2014/main" id="{52C5FFBA-FE7C-4E74-9AF4-8CFAF665C4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49938" y="1539854"/>
            <a:ext cx="1119867" cy="634098"/>
          </a:xfrm>
          <a:prstGeom prst="rect">
            <a:avLst/>
          </a:prstGeom>
        </p:spPr>
      </p:pic>
      <p:sp>
        <p:nvSpPr>
          <p:cNvPr id="74" name="文本框 73">
            <a:extLst>
              <a:ext uri="{FF2B5EF4-FFF2-40B4-BE49-F238E27FC236}">
                <a16:creationId xmlns:a16="http://schemas.microsoft.com/office/drawing/2014/main" id="{7429462F-6C15-4AD5-8AD0-99DBC6A28773}"/>
              </a:ext>
            </a:extLst>
          </p:cNvPr>
          <p:cNvSpPr txBox="1"/>
          <p:nvPr/>
        </p:nvSpPr>
        <p:spPr>
          <a:xfrm>
            <a:off x="6465304" y="991767"/>
            <a:ext cx="1872439" cy="307777"/>
          </a:xfrm>
          <a:prstGeom prst="rect">
            <a:avLst/>
          </a:prstGeom>
          <a:noFill/>
        </p:spPr>
        <p:txBody>
          <a:bodyPr wrap="square" rtlCol="0">
            <a:spAutoFit/>
          </a:bodyPr>
          <a:lstStyle/>
          <a:p>
            <a:r>
              <a:rPr lang="en-US" altLang="zh-CN" sz="1400" dirty="0">
                <a:solidFill>
                  <a:srgbClr val="E6002E"/>
                </a:solidFill>
                <a:latin typeface="微软雅黑" panose="020B0503020204020204" pitchFamily="34" charset="-122"/>
                <a:ea typeface="微软雅黑" panose="020B0503020204020204" pitchFamily="34" charset="-122"/>
                <a:cs typeface="SimHei" charset="-122"/>
              </a:rPr>
              <a:t>IT</a:t>
            </a:r>
            <a:r>
              <a:rPr lang="zh-CN" altLang="en-US" sz="1400" dirty="0">
                <a:solidFill>
                  <a:srgbClr val="E6002E"/>
                </a:solidFill>
                <a:latin typeface="微软雅黑" panose="020B0503020204020204" pitchFamily="34" charset="-122"/>
                <a:ea typeface="微软雅黑" panose="020B0503020204020204" pitchFamily="34" charset="-122"/>
                <a:cs typeface="SimHei" charset="-122"/>
              </a:rPr>
              <a:t>环境：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内容获取</a:t>
            </a:r>
          </a:p>
        </p:txBody>
      </p:sp>
      <p:pic>
        <p:nvPicPr>
          <p:cNvPr id="27" name="图片 26">
            <a:extLst>
              <a:ext uri="{FF2B5EF4-FFF2-40B4-BE49-F238E27FC236}">
                <a16:creationId xmlns:a16="http://schemas.microsoft.com/office/drawing/2014/main" id="{D6E2E64A-644B-4DBA-8F2E-6620826FEC2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99787" y="2999400"/>
            <a:ext cx="2253296" cy="1267480"/>
          </a:xfrm>
          <a:prstGeom prst="rect">
            <a:avLst/>
          </a:prstGeom>
          <a:effectLst>
            <a:outerShdw blurRad="63500" sx="102000" sy="102000" algn="ctr" rotWithShape="0">
              <a:prstClr val="black">
                <a:alpha val="8000"/>
              </a:prstClr>
            </a:outerShdw>
          </a:effectLst>
        </p:spPr>
      </p:pic>
      <p:pic>
        <p:nvPicPr>
          <p:cNvPr id="28" name="图片 27">
            <a:extLst>
              <a:ext uri="{FF2B5EF4-FFF2-40B4-BE49-F238E27FC236}">
                <a16:creationId xmlns:a16="http://schemas.microsoft.com/office/drawing/2014/main" id="{3A7DC57B-AC02-481A-B78C-138DAF1D733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41863" y="2987448"/>
            <a:ext cx="719320" cy="1279432"/>
          </a:xfrm>
          <a:prstGeom prst="rect">
            <a:avLst/>
          </a:prstGeom>
          <a:effectLst>
            <a:outerShdw blurRad="63500" sx="102000" sy="102000" algn="ctr" rotWithShape="0">
              <a:prstClr val="black">
                <a:alpha val="9000"/>
              </a:prstClr>
            </a:outerShdw>
          </a:effectLst>
        </p:spPr>
      </p:pic>
    </p:spTree>
    <p:extLst>
      <p:ext uri="{BB962C8B-B14F-4D97-AF65-F5344CB8AC3E}">
        <p14:creationId xmlns:p14="http://schemas.microsoft.com/office/powerpoint/2010/main" val="1275139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A571143-FD5B-4CA0-9B24-B03D59F9EA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043" y="1198692"/>
            <a:ext cx="5418998" cy="3048187"/>
          </a:xfrm>
          <a:prstGeom prst="rect">
            <a:avLst/>
          </a:prstGeom>
        </p:spPr>
      </p:pic>
      <p:sp>
        <p:nvSpPr>
          <p:cNvPr id="9" name="矩形 8">
            <a:extLst>
              <a:ext uri="{FF2B5EF4-FFF2-40B4-BE49-F238E27FC236}">
                <a16:creationId xmlns:a16="http://schemas.microsoft.com/office/drawing/2014/main" id="{A6CDB8CE-76FB-4BE9-9878-8287F1170432}"/>
              </a:ext>
            </a:extLst>
          </p:cNvPr>
          <p:cNvSpPr/>
          <p:nvPr/>
        </p:nvSpPr>
        <p:spPr>
          <a:xfrm>
            <a:off x="5907484" y="1198692"/>
            <a:ext cx="2812627" cy="372534"/>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老师课前在</a:t>
            </a:r>
            <a:r>
              <a:rPr lang="en-US" altLang="zh-CN" sz="1200" dirty="0">
                <a:latin typeface="微软雅黑" panose="020B0503020204020204" pitchFamily="34" charset="-122"/>
                <a:ea typeface="微软雅黑" panose="020B0503020204020204" pitchFamily="34" charset="-122"/>
                <a:cs typeface="SimHei" charset="-122"/>
              </a:rPr>
              <a:t>web</a:t>
            </a:r>
            <a:r>
              <a:rPr lang="zh-CN" altLang="en-US" sz="1200" dirty="0">
                <a:latin typeface="微软雅黑" panose="020B0503020204020204" pitchFamily="34" charset="-122"/>
                <a:ea typeface="微软雅黑" panose="020B0503020204020204" pitchFamily="34" charset="-122"/>
                <a:cs typeface="SimHei" charset="-122"/>
              </a:rPr>
              <a:t>端或</a:t>
            </a:r>
            <a:r>
              <a:rPr lang="en-US" altLang="zh-CN" sz="1200" dirty="0">
                <a:latin typeface="微软雅黑" panose="020B0503020204020204" pitchFamily="34" charset="-122"/>
                <a:ea typeface="微软雅黑" panose="020B0503020204020204" pitchFamily="34" charset="-122"/>
                <a:cs typeface="SimHei" charset="-122"/>
              </a:rPr>
              <a:t>PPT</a:t>
            </a:r>
            <a:r>
              <a:rPr lang="zh-CN" altLang="en-US" sz="1200" dirty="0">
                <a:latin typeface="微软雅黑" panose="020B0503020204020204" pitchFamily="34" charset="-122"/>
                <a:ea typeface="微软雅黑" panose="020B0503020204020204" pitchFamily="34" charset="-122"/>
                <a:cs typeface="SimHei" charset="-122"/>
              </a:rPr>
              <a:t>准备好问题</a:t>
            </a:r>
          </a:p>
        </p:txBody>
      </p:sp>
      <p:sp>
        <p:nvSpPr>
          <p:cNvPr id="10" name="矩形 9">
            <a:extLst>
              <a:ext uri="{FF2B5EF4-FFF2-40B4-BE49-F238E27FC236}">
                <a16:creationId xmlns:a16="http://schemas.microsoft.com/office/drawing/2014/main" id="{61E8ACDF-1F66-4732-8304-BE2BFDC11535}"/>
              </a:ext>
            </a:extLst>
          </p:cNvPr>
          <p:cNvSpPr/>
          <p:nvPr/>
        </p:nvSpPr>
        <p:spPr>
          <a:xfrm>
            <a:off x="5907484" y="1760870"/>
            <a:ext cx="2812627" cy="338666"/>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课上老师在</a:t>
            </a:r>
            <a:r>
              <a:rPr lang="en-US" altLang="zh-CN" sz="1200" dirty="0" err="1">
                <a:latin typeface="微软雅黑" panose="020B0503020204020204" pitchFamily="34" charset="-122"/>
                <a:ea typeface="微软雅黑" panose="020B0503020204020204" pitchFamily="34" charset="-122"/>
                <a:cs typeface="SimHei" charset="-122"/>
              </a:rPr>
              <a:t>UClass</a:t>
            </a:r>
            <a:r>
              <a:rPr lang="zh-CN" altLang="en-US" sz="1200" dirty="0">
                <a:latin typeface="微软雅黑" panose="020B0503020204020204" pitchFamily="34" charset="-122"/>
                <a:ea typeface="微软雅黑" panose="020B0503020204020204" pitchFamily="34" charset="-122"/>
                <a:cs typeface="SimHei" charset="-122"/>
              </a:rPr>
              <a:t>发起提问</a:t>
            </a:r>
          </a:p>
        </p:txBody>
      </p:sp>
      <p:sp>
        <p:nvSpPr>
          <p:cNvPr id="11" name="矩形 10">
            <a:extLst>
              <a:ext uri="{FF2B5EF4-FFF2-40B4-BE49-F238E27FC236}">
                <a16:creationId xmlns:a16="http://schemas.microsoft.com/office/drawing/2014/main" id="{4779944F-D4AD-428E-A8F9-A704587E9988}"/>
              </a:ext>
            </a:extLst>
          </p:cNvPr>
          <p:cNvSpPr/>
          <p:nvPr/>
        </p:nvSpPr>
        <p:spPr>
          <a:xfrm>
            <a:off x="5907484" y="2289180"/>
            <a:ext cx="2812627" cy="338666"/>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学生答题后，老师查看正确率</a:t>
            </a:r>
          </a:p>
        </p:txBody>
      </p:sp>
      <p:sp>
        <p:nvSpPr>
          <p:cNvPr id="12" name="矩形 11">
            <a:extLst>
              <a:ext uri="{FF2B5EF4-FFF2-40B4-BE49-F238E27FC236}">
                <a16:creationId xmlns:a16="http://schemas.microsoft.com/office/drawing/2014/main" id="{1CC4F228-428C-4CE1-8C76-B937BFF623DE}"/>
              </a:ext>
            </a:extLst>
          </p:cNvPr>
          <p:cNvSpPr/>
          <p:nvPr/>
        </p:nvSpPr>
        <p:spPr>
          <a:xfrm>
            <a:off x="5907483" y="2817490"/>
            <a:ext cx="2812627" cy="338667"/>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根据正确率判断下一步操作</a:t>
            </a:r>
          </a:p>
        </p:txBody>
      </p:sp>
      <p:sp>
        <p:nvSpPr>
          <p:cNvPr id="13" name="矩形 12">
            <a:extLst>
              <a:ext uri="{FF2B5EF4-FFF2-40B4-BE49-F238E27FC236}">
                <a16:creationId xmlns:a16="http://schemas.microsoft.com/office/drawing/2014/main" id="{CE2839E1-FED6-4744-8577-1335751A3BC2}"/>
              </a:ext>
            </a:extLst>
          </p:cNvPr>
          <p:cNvSpPr/>
          <p:nvPr/>
        </p:nvSpPr>
        <p:spPr>
          <a:xfrm>
            <a:off x="5907482" y="3345800"/>
            <a:ext cx="2812627" cy="338668"/>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讨论后可直接发起二次提问</a:t>
            </a:r>
          </a:p>
        </p:txBody>
      </p:sp>
      <p:sp>
        <p:nvSpPr>
          <p:cNvPr id="14" name="矩形 13">
            <a:extLst>
              <a:ext uri="{FF2B5EF4-FFF2-40B4-BE49-F238E27FC236}">
                <a16:creationId xmlns:a16="http://schemas.microsoft.com/office/drawing/2014/main" id="{CB087944-B57A-447B-88C9-633C2736364F}"/>
              </a:ext>
            </a:extLst>
          </p:cNvPr>
          <p:cNvSpPr/>
          <p:nvPr/>
        </p:nvSpPr>
        <p:spPr>
          <a:xfrm>
            <a:off x="5907481" y="3874110"/>
            <a:ext cx="2812627" cy="338668"/>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二次答题后，老师查看答题正确率对比</a:t>
            </a:r>
          </a:p>
        </p:txBody>
      </p:sp>
      <p:cxnSp>
        <p:nvCxnSpPr>
          <p:cNvPr id="16" name="直接箭头连接符 15">
            <a:extLst>
              <a:ext uri="{FF2B5EF4-FFF2-40B4-BE49-F238E27FC236}">
                <a16:creationId xmlns:a16="http://schemas.microsoft.com/office/drawing/2014/main" id="{BFEB7043-042E-42D0-A26B-C87B44568B92}"/>
              </a:ext>
            </a:extLst>
          </p:cNvPr>
          <p:cNvCxnSpPr>
            <a:cxnSpLocks/>
            <a:stCxn id="9" idx="2"/>
            <a:endCxn id="10" idx="0"/>
          </p:cNvCxnSpPr>
          <p:nvPr/>
        </p:nvCxnSpPr>
        <p:spPr>
          <a:xfrm>
            <a:off x="7313798" y="1571226"/>
            <a:ext cx="0" cy="189644"/>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17" name="直接箭头连接符 16">
            <a:extLst>
              <a:ext uri="{FF2B5EF4-FFF2-40B4-BE49-F238E27FC236}">
                <a16:creationId xmlns:a16="http://schemas.microsoft.com/office/drawing/2014/main" id="{986552E1-94B7-496E-B9B2-55722BE05F98}"/>
              </a:ext>
            </a:extLst>
          </p:cNvPr>
          <p:cNvCxnSpPr>
            <a:cxnSpLocks/>
            <a:stCxn id="10" idx="2"/>
            <a:endCxn id="11" idx="0"/>
          </p:cNvCxnSpPr>
          <p:nvPr/>
        </p:nvCxnSpPr>
        <p:spPr>
          <a:xfrm>
            <a:off x="7313798" y="2099536"/>
            <a:ext cx="0" cy="189644"/>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18" name="直接箭头连接符 17">
            <a:extLst>
              <a:ext uri="{FF2B5EF4-FFF2-40B4-BE49-F238E27FC236}">
                <a16:creationId xmlns:a16="http://schemas.microsoft.com/office/drawing/2014/main" id="{A4D65E25-6A6B-456A-AA2C-3BF6E7EB6CCE}"/>
              </a:ext>
            </a:extLst>
          </p:cNvPr>
          <p:cNvCxnSpPr>
            <a:cxnSpLocks/>
            <a:stCxn id="11" idx="2"/>
            <a:endCxn id="12" idx="0"/>
          </p:cNvCxnSpPr>
          <p:nvPr/>
        </p:nvCxnSpPr>
        <p:spPr>
          <a:xfrm flipH="1">
            <a:off x="7313797" y="2627846"/>
            <a:ext cx="1" cy="189644"/>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19" name="直接箭头连接符 18">
            <a:extLst>
              <a:ext uri="{FF2B5EF4-FFF2-40B4-BE49-F238E27FC236}">
                <a16:creationId xmlns:a16="http://schemas.microsoft.com/office/drawing/2014/main" id="{F5812851-402D-4502-8DFF-049CA15C98CC}"/>
              </a:ext>
            </a:extLst>
          </p:cNvPr>
          <p:cNvCxnSpPr>
            <a:cxnSpLocks/>
            <a:stCxn id="12" idx="2"/>
            <a:endCxn id="13" idx="0"/>
          </p:cNvCxnSpPr>
          <p:nvPr/>
        </p:nvCxnSpPr>
        <p:spPr>
          <a:xfrm flipH="1">
            <a:off x="7313796" y="3156157"/>
            <a:ext cx="1" cy="189643"/>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20" name="直接箭头连接符 19">
            <a:extLst>
              <a:ext uri="{FF2B5EF4-FFF2-40B4-BE49-F238E27FC236}">
                <a16:creationId xmlns:a16="http://schemas.microsoft.com/office/drawing/2014/main" id="{D50CD754-B0EE-48F7-8B9C-F2E11FA66D85}"/>
              </a:ext>
            </a:extLst>
          </p:cNvPr>
          <p:cNvCxnSpPr>
            <a:cxnSpLocks/>
            <a:stCxn id="13" idx="2"/>
            <a:endCxn id="14" idx="0"/>
          </p:cNvCxnSpPr>
          <p:nvPr/>
        </p:nvCxnSpPr>
        <p:spPr>
          <a:xfrm flipH="1">
            <a:off x="7313795" y="3684468"/>
            <a:ext cx="1" cy="189642"/>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sp>
        <p:nvSpPr>
          <p:cNvPr id="15" name="标题 4"/>
          <p:cNvSpPr txBox="1">
            <a:spLocks/>
          </p:cNvSpPr>
          <p:nvPr/>
        </p:nvSpPr>
        <p:spPr>
          <a:xfrm>
            <a:off x="455015" y="101138"/>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锐捷如何支撑</a:t>
            </a:r>
            <a:r>
              <a:rPr lang="en-US" altLang="zh-CN" sz="2400" b="0" dirty="0">
                <a:solidFill>
                  <a:schemeClr val="tx1">
                    <a:lumMod val="75000"/>
                    <a:lumOff val="25000"/>
                  </a:schemeClr>
                </a:solidFill>
                <a:cs typeface="SimHei" charset="-122"/>
              </a:rPr>
              <a:t>PI</a:t>
            </a:r>
            <a:r>
              <a:rPr lang="zh-CN" altLang="en-US" sz="2400" b="0" dirty="0">
                <a:solidFill>
                  <a:schemeClr val="tx1">
                    <a:lumMod val="75000"/>
                    <a:lumOff val="25000"/>
                  </a:schemeClr>
                </a:solidFill>
                <a:cs typeface="SimHei" charset="-122"/>
              </a:rPr>
              <a:t>（</a:t>
            </a:r>
            <a:r>
              <a:rPr lang="en-US" altLang="zh-CN" sz="2400" b="0" dirty="0">
                <a:solidFill>
                  <a:schemeClr val="tx1">
                    <a:lumMod val="75000"/>
                    <a:lumOff val="25000"/>
                  </a:schemeClr>
                </a:solidFill>
                <a:cs typeface="SimHei" charset="-122"/>
              </a:rPr>
              <a:t>Peer-Instruction</a:t>
            </a:r>
            <a:r>
              <a:rPr lang="zh-CN" altLang="en-US" sz="2400" b="0" dirty="0">
                <a:solidFill>
                  <a:schemeClr val="tx1">
                    <a:lumMod val="75000"/>
                    <a:lumOff val="25000"/>
                  </a:schemeClr>
                </a:solidFill>
                <a:cs typeface="SimHei" charset="-122"/>
              </a:rPr>
              <a:t>）教学法</a:t>
            </a:r>
          </a:p>
        </p:txBody>
      </p:sp>
    </p:spTree>
    <p:extLst>
      <p:ext uri="{BB962C8B-B14F-4D97-AF65-F5344CB8AC3E}">
        <p14:creationId xmlns:p14="http://schemas.microsoft.com/office/powerpoint/2010/main" val="1985247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rot="1910724">
            <a:off x="465314" y="2324563"/>
            <a:ext cx="1634245" cy="1676075"/>
          </a:xfrm>
          <a:custGeom>
            <a:avLst/>
            <a:gdLst/>
            <a:ahLst/>
            <a:cxnLst/>
            <a:rect l="l" t="t" r="r" b="b"/>
            <a:pathLst>
              <a:path w="4532669" h="4746399">
                <a:moveTo>
                  <a:pt x="2520296" y="0"/>
                </a:moveTo>
                <a:cubicBezTo>
                  <a:pt x="3343805" y="0"/>
                  <a:pt x="4075065" y="394967"/>
                  <a:pt x="4532669" y="1007541"/>
                </a:cubicBezTo>
                <a:cubicBezTo>
                  <a:pt x="4076090" y="478227"/>
                  <a:pt x="3398381" y="144047"/>
                  <a:pt x="2642202" y="144047"/>
                </a:cubicBezTo>
                <a:cubicBezTo>
                  <a:pt x="1262492" y="144047"/>
                  <a:pt x="144016" y="1256566"/>
                  <a:pt x="144016" y="2628928"/>
                </a:cubicBezTo>
                <a:cubicBezTo>
                  <a:pt x="144016" y="3525963"/>
                  <a:pt x="621884" y="4311981"/>
                  <a:pt x="1339718" y="4746399"/>
                </a:cubicBezTo>
                <a:cubicBezTo>
                  <a:pt x="542520" y="4323888"/>
                  <a:pt x="0" y="3485448"/>
                  <a:pt x="0" y="2520296"/>
                </a:cubicBezTo>
                <a:cubicBezTo>
                  <a:pt x="0" y="1128375"/>
                  <a:pt x="1128375" y="0"/>
                  <a:pt x="2520296"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微软雅黑" panose="020B0503020204020204" pitchFamily="34" charset="-122"/>
              <a:ea typeface="微软雅黑" panose="020B0503020204020204" pitchFamily="34" charset="-122"/>
            </a:endParaRPr>
          </a:p>
        </p:txBody>
      </p:sp>
      <p:sp>
        <p:nvSpPr>
          <p:cNvPr id="5" name="矩形 4"/>
          <p:cNvSpPr/>
          <p:nvPr/>
        </p:nvSpPr>
        <p:spPr>
          <a:xfrm>
            <a:off x="714620" y="790517"/>
            <a:ext cx="4698722" cy="387798"/>
          </a:xfrm>
          <a:prstGeom prst="rect">
            <a:avLst/>
          </a:prstGeom>
        </p:spPr>
        <p:txBody>
          <a:bodyPr wrap="none">
            <a:spAutoFit/>
          </a:bodyPr>
          <a:lstStyle/>
          <a:p>
            <a:pPr defTabSz="612046">
              <a:lnSpc>
                <a:spcPct val="120000"/>
              </a:lnSpc>
              <a:spcBef>
                <a:spcPct val="20000"/>
              </a:spcBef>
            </a:pPr>
            <a:r>
              <a:rPr lang="zh-CN" altLang="en-US" sz="1600" dirty="0">
                <a:solidFill>
                  <a:srgbClr val="C0504D"/>
                </a:solidFill>
                <a:latin typeface="微软雅黑" panose="020B0503020204020204" pitchFamily="34" charset="-122"/>
                <a:ea typeface="微软雅黑" panose="020B0503020204020204" pitchFamily="34" charset="-122"/>
                <a:cs typeface="SimHei" charset="-122"/>
              </a:rPr>
              <a:t>在恰当的时间应用合适的技术达到最好的教学目标</a:t>
            </a:r>
          </a:p>
        </p:txBody>
      </p:sp>
      <p:sp>
        <p:nvSpPr>
          <p:cNvPr id="6" name="矩形 5"/>
          <p:cNvSpPr/>
          <p:nvPr/>
        </p:nvSpPr>
        <p:spPr>
          <a:xfrm>
            <a:off x="1979395" y="2479329"/>
            <a:ext cx="396262" cy="248209"/>
          </a:xfrm>
          <a:prstGeom prst="rect">
            <a:avLst/>
          </a:prstGeom>
        </p:spPr>
        <p:txBody>
          <a:bodyPr wrap="none">
            <a:spAutoFit/>
          </a:bodyPr>
          <a:lstStyle/>
          <a:p>
            <a:r>
              <a:rPr lang="en-US" altLang="zh-CN" sz="1013" dirty="0">
                <a:latin typeface="微软雅黑" panose="020B0503020204020204" pitchFamily="34" charset="-122"/>
                <a:ea typeface="微软雅黑" panose="020B0503020204020204" pitchFamily="34" charset="-122"/>
              </a:rPr>
              <a:t>……</a:t>
            </a:r>
            <a:endParaRPr lang="zh-CN" altLang="en-US" sz="1013" dirty="0">
              <a:latin typeface="微软雅黑" panose="020B0503020204020204" pitchFamily="34" charset="-122"/>
              <a:ea typeface="微软雅黑" panose="020B0503020204020204" pitchFamily="34" charset="-122"/>
            </a:endParaRPr>
          </a:p>
        </p:txBody>
      </p:sp>
      <p:sp>
        <p:nvSpPr>
          <p:cNvPr id="7" name="矩形 6"/>
          <p:cNvSpPr/>
          <p:nvPr/>
        </p:nvSpPr>
        <p:spPr>
          <a:xfrm>
            <a:off x="6251638" y="2198355"/>
            <a:ext cx="2215991" cy="620714"/>
          </a:xfrm>
          <a:prstGeom prst="rect">
            <a:avLst/>
          </a:prstGeom>
          <a:solidFill>
            <a:srgbClr val="C0504D"/>
          </a:solidFill>
          <a:effectLst/>
        </p:spPr>
        <p:style>
          <a:lnRef idx="3">
            <a:schemeClr val="lt1"/>
          </a:lnRef>
          <a:fillRef idx="1">
            <a:schemeClr val="accent6"/>
          </a:fillRef>
          <a:effectRef idx="1">
            <a:schemeClr val="accent6"/>
          </a:effectRef>
          <a:fontRef idx="minor">
            <a:schemeClr val="lt1"/>
          </a:fontRef>
        </p:style>
        <p:txBody>
          <a:bodyPr wrap="none" anchor="ctr" anchorCtr="0">
            <a:no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提高学习者的学习满意度</a:t>
            </a:r>
          </a:p>
        </p:txBody>
      </p:sp>
      <p:sp>
        <p:nvSpPr>
          <p:cNvPr id="8" name="矩形 7"/>
          <p:cNvSpPr/>
          <p:nvPr/>
        </p:nvSpPr>
        <p:spPr>
          <a:xfrm>
            <a:off x="6251638" y="2930584"/>
            <a:ext cx="2215991" cy="620714"/>
          </a:xfrm>
          <a:prstGeom prst="rect">
            <a:avLst/>
          </a:prstGeom>
          <a:solidFill>
            <a:srgbClr val="C0504D"/>
          </a:solidFill>
          <a:effectLst/>
        </p:spPr>
        <p:style>
          <a:lnRef idx="3">
            <a:schemeClr val="lt1"/>
          </a:lnRef>
          <a:fillRef idx="1">
            <a:schemeClr val="accent6"/>
          </a:fillRef>
          <a:effectRef idx="1">
            <a:schemeClr val="accent6"/>
          </a:effectRef>
          <a:fontRef idx="minor">
            <a:schemeClr val="lt1"/>
          </a:fontRef>
        </p:style>
        <p:txBody>
          <a:bodyPr wrap="none" anchor="ctr" anchorCtr="0">
            <a:no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优化学习资源的组合</a:t>
            </a:r>
          </a:p>
        </p:txBody>
      </p:sp>
      <p:sp>
        <p:nvSpPr>
          <p:cNvPr id="9" name="矩形 8"/>
          <p:cNvSpPr/>
          <p:nvPr/>
        </p:nvSpPr>
        <p:spPr>
          <a:xfrm>
            <a:off x="6251638" y="1439459"/>
            <a:ext cx="2215991" cy="620714"/>
          </a:xfrm>
          <a:prstGeom prst="rect">
            <a:avLst/>
          </a:prstGeom>
          <a:solidFill>
            <a:srgbClr val="C0504D"/>
          </a:solidFill>
          <a:effectLst/>
        </p:spPr>
        <p:style>
          <a:lnRef idx="3">
            <a:schemeClr val="lt1"/>
          </a:lnRef>
          <a:fillRef idx="1">
            <a:schemeClr val="accent6"/>
          </a:fillRef>
          <a:effectRef idx="1">
            <a:schemeClr val="accent6"/>
          </a:effectRef>
          <a:fontRef idx="minor">
            <a:schemeClr val="lt1"/>
          </a:fontRef>
        </p:style>
        <p:txBody>
          <a:bodyPr wrap="none" anchor="ctr" anchorCtr="0">
            <a:no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最优的学习效果和经济效益</a:t>
            </a:r>
          </a:p>
        </p:txBody>
      </p:sp>
      <p:sp>
        <p:nvSpPr>
          <p:cNvPr id="10" name="矩形 9"/>
          <p:cNvSpPr/>
          <p:nvPr/>
        </p:nvSpPr>
        <p:spPr>
          <a:xfrm>
            <a:off x="3688243" y="1542772"/>
            <a:ext cx="1353685" cy="692498"/>
          </a:xfrm>
          <a:prstGeom prst="rect">
            <a:avLst/>
          </a:prstGeom>
          <a:effectLst/>
        </p:spPr>
        <p:style>
          <a:lnRef idx="3">
            <a:schemeClr val="lt1"/>
          </a:lnRef>
          <a:fillRef idx="1">
            <a:schemeClr val="accent6"/>
          </a:fillRef>
          <a:effectRef idx="1">
            <a:schemeClr val="accent6"/>
          </a:effectRef>
          <a:fontRef idx="minor">
            <a:schemeClr val="lt1"/>
          </a:fontRef>
        </p:style>
        <p:txBody>
          <a:bodyPr wrap="square" anchor="ctr" anchorCtr="0">
            <a:no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电子化学习环境下的自主学习</a:t>
            </a:r>
          </a:p>
        </p:txBody>
      </p:sp>
      <p:sp>
        <p:nvSpPr>
          <p:cNvPr id="11" name="矩形 10"/>
          <p:cNvSpPr/>
          <p:nvPr/>
        </p:nvSpPr>
        <p:spPr>
          <a:xfrm>
            <a:off x="3688243" y="2721616"/>
            <a:ext cx="1353685" cy="692498"/>
          </a:xfrm>
          <a:prstGeom prst="rect">
            <a:avLst/>
          </a:prstGeom>
          <a:effectLst/>
        </p:spPr>
        <p:style>
          <a:lnRef idx="3">
            <a:schemeClr val="lt1"/>
          </a:lnRef>
          <a:fillRef idx="1">
            <a:schemeClr val="accent6"/>
          </a:fillRef>
          <a:effectRef idx="1">
            <a:schemeClr val="accent6"/>
          </a:effectRef>
          <a:fontRef idx="minor">
            <a:schemeClr val="lt1"/>
          </a:fontRef>
        </p:style>
        <p:txBody>
          <a:bodyPr wrap="square" anchor="ctr" anchorCtr="0">
            <a:no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课堂学习环境下的合作学习</a:t>
            </a:r>
          </a:p>
        </p:txBody>
      </p:sp>
      <p:sp>
        <p:nvSpPr>
          <p:cNvPr id="12" name="MH_Other_2"/>
          <p:cNvSpPr/>
          <p:nvPr>
            <p:custDataLst>
              <p:tags r:id="rId2"/>
            </p:custDataLst>
          </p:nvPr>
        </p:nvSpPr>
        <p:spPr>
          <a:xfrm rot="19574601">
            <a:off x="832749" y="2323253"/>
            <a:ext cx="629034" cy="1138844"/>
          </a:xfrm>
          <a:custGeom>
            <a:avLst/>
            <a:gdLst/>
            <a:ahLst/>
            <a:cxnLst/>
            <a:rect l="l" t="t" r="r" b="b"/>
            <a:pathLst>
              <a:path w="3506582" h="6341948">
                <a:moveTo>
                  <a:pt x="3240360" y="0"/>
                </a:moveTo>
                <a:cubicBezTo>
                  <a:pt x="3330025" y="0"/>
                  <a:pt x="3418839" y="3642"/>
                  <a:pt x="3506582" y="11780"/>
                </a:cubicBezTo>
                <a:cubicBezTo>
                  <a:pt x="1772732" y="148098"/>
                  <a:pt x="408933" y="1587041"/>
                  <a:pt x="408933" y="3341898"/>
                </a:cubicBezTo>
                <a:cubicBezTo>
                  <a:pt x="408933" y="4661317"/>
                  <a:pt x="1179894" y="5802148"/>
                  <a:pt x="2301104" y="6341948"/>
                </a:cubicBezTo>
                <a:cubicBezTo>
                  <a:pt x="969445" y="5939773"/>
                  <a:pt x="0" y="4703279"/>
                  <a:pt x="0" y="3240360"/>
                </a:cubicBezTo>
                <a:cubicBezTo>
                  <a:pt x="0" y="1450759"/>
                  <a:pt x="1450759" y="0"/>
                  <a:pt x="3240360"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微软雅黑" panose="020B0503020204020204" pitchFamily="34" charset="-122"/>
              <a:ea typeface="微软雅黑" panose="020B0503020204020204" pitchFamily="34" charset="-122"/>
            </a:endParaRPr>
          </a:p>
        </p:txBody>
      </p:sp>
      <p:sp>
        <p:nvSpPr>
          <p:cNvPr id="13" name="MH_Other_3"/>
          <p:cNvSpPr/>
          <p:nvPr>
            <p:custDataLst>
              <p:tags r:id="rId3"/>
            </p:custDataLst>
          </p:nvPr>
        </p:nvSpPr>
        <p:spPr>
          <a:xfrm>
            <a:off x="545659" y="1779412"/>
            <a:ext cx="1213451" cy="1271234"/>
          </a:xfrm>
          <a:custGeom>
            <a:avLst/>
            <a:gdLst/>
            <a:ahLst/>
            <a:cxnLst/>
            <a:rect l="l" t="t" r="r" b="b"/>
            <a:pathLst>
              <a:path w="4532669" h="4746399">
                <a:moveTo>
                  <a:pt x="2520296" y="0"/>
                </a:moveTo>
                <a:cubicBezTo>
                  <a:pt x="3343805" y="0"/>
                  <a:pt x="4075065" y="394967"/>
                  <a:pt x="4532669" y="1007541"/>
                </a:cubicBezTo>
                <a:cubicBezTo>
                  <a:pt x="4076090" y="478227"/>
                  <a:pt x="3398381" y="144047"/>
                  <a:pt x="2642202" y="144047"/>
                </a:cubicBezTo>
                <a:cubicBezTo>
                  <a:pt x="1262492" y="144047"/>
                  <a:pt x="144016" y="1256566"/>
                  <a:pt x="144016" y="2628928"/>
                </a:cubicBezTo>
                <a:cubicBezTo>
                  <a:pt x="144016" y="3525963"/>
                  <a:pt x="621884" y="4311981"/>
                  <a:pt x="1339718" y="4746399"/>
                </a:cubicBezTo>
                <a:cubicBezTo>
                  <a:pt x="542520" y="4323888"/>
                  <a:pt x="0" y="3485448"/>
                  <a:pt x="0" y="2520296"/>
                </a:cubicBezTo>
                <a:cubicBezTo>
                  <a:pt x="0" y="1128375"/>
                  <a:pt x="1128375" y="0"/>
                  <a:pt x="2520296" y="0"/>
                </a:cubicBez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微软雅黑" panose="020B0503020204020204" pitchFamily="34" charset="-122"/>
              <a:ea typeface="微软雅黑" panose="020B0503020204020204" pitchFamily="34" charset="-122"/>
            </a:endParaRPr>
          </a:p>
        </p:txBody>
      </p:sp>
      <p:sp>
        <p:nvSpPr>
          <p:cNvPr id="14" name="MH_Other_4"/>
          <p:cNvSpPr/>
          <p:nvPr>
            <p:custDataLst>
              <p:tags r:id="rId4"/>
            </p:custDataLst>
          </p:nvPr>
        </p:nvSpPr>
        <p:spPr>
          <a:xfrm>
            <a:off x="896894" y="2110406"/>
            <a:ext cx="912100" cy="912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solidFill>
                <a:schemeClr val="bg1"/>
              </a:solidFill>
              <a:latin typeface="微软雅黑" panose="020B0503020204020204" pitchFamily="34" charset="-122"/>
              <a:ea typeface="微软雅黑" panose="020B0503020204020204" pitchFamily="34" charset="-122"/>
            </a:endParaRPr>
          </a:p>
        </p:txBody>
      </p:sp>
      <p:sp>
        <p:nvSpPr>
          <p:cNvPr id="15" name="MH_Title_1"/>
          <p:cNvSpPr/>
          <p:nvPr>
            <p:custDataLst>
              <p:tags r:id="rId5"/>
            </p:custDataLst>
          </p:nvPr>
        </p:nvSpPr>
        <p:spPr>
          <a:xfrm>
            <a:off x="1097580" y="2198246"/>
            <a:ext cx="806774" cy="806774"/>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学习模式</a:t>
            </a:r>
          </a:p>
        </p:txBody>
      </p:sp>
      <p:sp>
        <p:nvSpPr>
          <p:cNvPr id="16" name="MH_Other_5"/>
          <p:cNvSpPr/>
          <p:nvPr>
            <p:custDataLst>
              <p:tags r:id="rId6"/>
            </p:custDataLst>
          </p:nvPr>
        </p:nvSpPr>
        <p:spPr>
          <a:xfrm>
            <a:off x="768058" y="1494822"/>
            <a:ext cx="671458" cy="67145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微软雅黑" panose="020B0503020204020204" pitchFamily="34" charset="-122"/>
              <a:ea typeface="微软雅黑" panose="020B0503020204020204" pitchFamily="34" charset="-122"/>
            </a:endParaRPr>
          </a:p>
        </p:txBody>
      </p:sp>
      <p:sp>
        <p:nvSpPr>
          <p:cNvPr id="17" name="MH_SubTitle_1"/>
          <p:cNvSpPr/>
          <p:nvPr>
            <p:custDataLst>
              <p:tags r:id="rId7"/>
            </p:custDataLst>
          </p:nvPr>
        </p:nvSpPr>
        <p:spPr>
          <a:xfrm>
            <a:off x="825207" y="1634126"/>
            <a:ext cx="585880" cy="58587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92500" lnSpcReduction="10000"/>
          </a:bodyPr>
          <a:lstStyle/>
          <a:p>
            <a:pPr algn="ctr">
              <a:defRPr/>
            </a:pPr>
            <a:r>
              <a:rPr lang="zh-CN" altLang="en-US" sz="15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学习媒体</a:t>
            </a:r>
          </a:p>
        </p:txBody>
      </p:sp>
      <p:grpSp>
        <p:nvGrpSpPr>
          <p:cNvPr id="18" name="组合 17"/>
          <p:cNvGrpSpPr/>
          <p:nvPr/>
        </p:nvGrpSpPr>
        <p:grpSpPr>
          <a:xfrm>
            <a:off x="1878756" y="1804287"/>
            <a:ext cx="599777" cy="647993"/>
            <a:chOff x="3034454" y="3079575"/>
            <a:chExt cx="799703" cy="863991"/>
          </a:xfrm>
          <a:solidFill>
            <a:schemeClr val="accent2">
              <a:lumMod val="40000"/>
              <a:lumOff val="60000"/>
            </a:schemeClr>
          </a:solidFill>
        </p:grpSpPr>
        <p:sp>
          <p:nvSpPr>
            <p:cNvPr id="19" name="MH_Other_6"/>
            <p:cNvSpPr/>
            <p:nvPr>
              <p:custDataLst>
                <p:tags r:id="rId10"/>
              </p:custDataLst>
            </p:nvPr>
          </p:nvSpPr>
          <p:spPr>
            <a:xfrm>
              <a:off x="3034454" y="3079575"/>
              <a:ext cx="799703" cy="799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微软雅黑" panose="020B0503020204020204" pitchFamily="34" charset="-122"/>
                <a:ea typeface="微软雅黑" panose="020B0503020204020204" pitchFamily="34" charset="-122"/>
              </a:endParaRPr>
            </a:p>
          </p:txBody>
        </p:sp>
        <p:sp>
          <p:nvSpPr>
            <p:cNvPr id="20" name="MH_SubTitle_2"/>
            <p:cNvSpPr/>
            <p:nvPr>
              <p:custDataLst>
                <p:tags r:id="rId11"/>
              </p:custDataLst>
            </p:nvPr>
          </p:nvSpPr>
          <p:spPr>
            <a:xfrm>
              <a:off x="3102716" y="3246264"/>
              <a:ext cx="698277" cy="6973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013"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学习环境</a:t>
              </a:r>
            </a:p>
          </p:txBody>
        </p:sp>
      </p:grpSp>
      <p:grpSp>
        <p:nvGrpSpPr>
          <p:cNvPr id="21" name="组合 20"/>
          <p:cNvGrpSpPr/>
          <p:nvPr/>
        </p:nvGrpSpPr>
        <p:grpSpPr>
          <a:xfrm>
            <a:off x="660613" y="2963073"/>
            <a:ext cx="479822" cy="517936"/>
            <a:chOff x="2774104" y="5059187"/>
            <a:chExt cx="639762" cy="690581"/>
          </a:xfrm>
          <a:solidFill>
            <a:schemeClr val="accent2">
              <a:lumMod val="40000"/>
              <a:lumOff val="60000"/>
            </a:schemeClr>
          </a:solidFill>
        </p:grpSpPr>
        <p:sp>
          <p:nvSpPr>
            <p:cNvPr id="22" name="MH_Other_7"/>
            <p:cNvSpPr/>
            <p:nvPr>
              <p:custDataLst>
                <p:tags r:id="rId8"/>
              </p:custDataLst>
            </p:nvPr>
          </p:nvSpPr>
          <p:spPr>
            <a:xfrm>
              <a:off x="2774104" y="5059187"/>
              <a:ext cx="639762" cy="639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3">
                <a:latin typeface="微软雅黑" panose="020B0503020204020204" pitchFamily="34" charset="-122"/>
                <a:ea typeface="微软雅黑" panose="020B0503020204020204" pitchFamily="34" charset="-122"/>
              </a:endParaRPr>
            </a:p>
          </p:txBody>
        </p:sp>
        <p:sp>
          <p:nvSpPr>
            <p:cNvPr id="23" name="MH_SubTitle_3"/>
            <p:cNvSpPr/>
            <p:nvPr>
              <p:custDataLst>
                <p:tags r:id="rId9"/>
              </p:custDataLst>
            </p:nvPr>
          </p:nvSpPr>
          <p:spPr>
            <a:xfrm>
              <a:off x="2829666" y="5190952"/>
              <a:ext cx="557841" cy="55881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lnSpc>
                  <a:spcPct val="80000"/>
                </a:lnSpc>
                <a:defRPr/>
              </a:pPr>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学习内容</a:t>
              </a:r>
            </a:p>
          </p:txBody>
        </p:sp>
      </p:grpSp>
      <p:sp>
        <p:nvSpPr>
          <p:cNvPr id="24" name="十字形 23"/>
          <p:cNvSpPr/>
          <p:nvPr/>
        </p:nvSpPr>
        <p:spPr>
          <a:xfrm>
            <a:off x="4255968" y="2380227"/>
            <a:ext cx="218236" cy="222130"/>
          </a:xfrm>
          <a:prstGeom prst="plus">
            <a:avLst>
              <a:gd name="adj" fmla="val 36813"/>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5" name="矩形 24"/>
          <p:cNvSpPr/>
          <p:nvPr/>
        </p:nvSpPr>
        <p:spPr>
          <a:xfrm>
            <a:off x="3804844" y="3499012"/>
            <a:ext cx="1107996" cy="276999"/>
          </a:xfrm>
          <a:prstGeom prst="rect">
            <a:avLst/>
          </a:prstGeom>
        </p:spPr>
        <p:txBody>
          <a:bodyPr wrap="none">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教师主导作用</a:t>
            </a:r>
          </a:p>
        </p:txBody>
      </p:sp>
      <p:sp>
        <p:nvSpPr>
          <p:cNvPr id="26" name="矩形 25"/>
          <p:cNvSpPr/>
          <p:nvPr/>
        </p:nvSpPr>
        <p:spPr>
          <a:xfrm>
            <a:off x="3687465" y="1252553"/>
            <a:ext cx="1342755" cy="276999"/>
          </a:xfrm>
          <a:prstGeom prst="rect">
            <a:avLst/>
          </a:prstGeom>
        </p:spPr>
        <p:txBody>
          <a:bodyPr wrap="square">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自我知识建构</a:t>
            </a:r>
          </a:p>
        </p:txBody>
      </p:sp>
      <p:sp>
        <p:nvSpPr>
          <p:cNvPr id="27" name="右箭头 26"/>
          <p:cNvSpPr/>
          <p:nvPr/>
        </p:nvSpPr>
        <p:spPr>
          <a:xfrm>
            <a:off x="5509942" y="2300184"/>
            <a:ext cx="314545" cy="357772"/>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8" name="右箭头 27"/>
          <p:cNvSpPr/>
          <p:nvPr/>
        </p:nvSpPr>
        <p:spPr>
          <a:xfrm>
            <a:off x="2904783" y="2312406"/>
            <a:ext cx="314545" cy="357772"/>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609EB636-0B2F-4716-B8E4-55B0F147E9BF}"/>
              </a:ext>
            </a:extLst>
          </p:cNvPr>
          <p:cNvSpPr/>
          <p:nvPr/>
        </p:nvSpPr>
        <p:spPr>
          <a:xfrm>
            <a:off x="712380" y="3860547"/>
            <a:ext cx="7974425" cy="867930"/>
          </a:xfrm>
          <a:prstGeom prst="rect">
            <a:avLst/>
          </a:prstGeom>
        </p:spPr>
        <p:txBody>
          <a:bodyPr wrap="square">
            <a:spAutoFit/>
          </a:bodyPr>
          <a:lstStyle/>
          <a:p>
            <a:pPr>
              <a:lnSpc>
                <a:spcPct val="12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“所谓混合式学习就是要把传统学习方式的优势和网络化学习的优势结合起来，也就是说，既要发挥教师引导、启发、监控教学过程的主导作用，又要充分体现学生作为学习过程主体的主动性、积极性与创造性 ”（以上定义来自正式倡导“混合式学习”这一概念的何克抗教授）</a:t>
            </a:r>
          </a:p>
        </p:txBody>
      </p:sp>
      <p:sp>
        <p:nvSpPr>
          <p:cNvPr id="30" name="标题 4"/>
          <p:cNvSpPr txBox="1">
            <a:spLocks/>
          </p:cNvSpPr>
          <p:nvPr/>
        </p:nvSpPr>
        <p:spPr>
          <a:xfrm>
            <a:off x="437173" y="92336"/>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混合式学习</a:t>
            </a:r>
            <a:r>
              <a:rPr lang="en-US" altLang="zh-CN" sz="2400" b="0" dirty="0">
                <a:solidFill>
                  <a:schemeClr val="tx1">
                    <a:lumMod val="75000"/>
                    <a:lumOff val="25000"/>
                  </a:schemeClr>
                </a:solidFill>
                <a:cs typeface="SimHei" charset="-122"/>
              </a:rPr>
              <a:t>Blended Learning</a:t>
            </a:r>
            <a:endParaRPr lang="zh-CN" altLang="en-US" sz="2400" b="0" dirty="0">
              <a:solidFill>
                <a:schemeClr val="tx1">
                  <a:lumMod val="75000"/>
                  <a:lumOff val="25000"/>
                </a:schemeClr>
              </a:solidFill>
              <a:cs typeface="SimHei" charset="-122"/>
            </a:endParaRPr>
          </a:p>
        </p:txBody>
      </p:sp>
    </p:spTree>
    <p:extLst>
      <p:ext uri="{BB962C8B-B14F-4D97-AF65-F5344CB8AC3E}">
        <p14:creationId xmlns:p14="http://schemas.microsoft.com/office/powerpoint/2010/main" val="2636914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906527" y="833644"/>
            <a:ext cx="4576713" cy="3828668"/>
          </a:xfrm>
          <a:custGeom>
            <a:avLst/>
            <a:gdLst>
              <a:gd name="connsiteX0" fmla="*/ 0 w 4563266"/>
              <a:gd name="connsiteY0" fmla="*/ 0 h 1771268"/>
              <a:gd name="connsiteX1" fmla="*/ 4563266 w 4563266"/>
              <a:gd name="connsiteY1" fmla="*/ 0 h 1771268"/>
              <a:gd name="connsiteX2" fmla="*/ 4563266 w 4563266"/>
              <a:gd name="connsiteY2" fmla="*/ 1771268 h 1771268"/>
              <a:gd name="connsiteX3" fmla="*/ 0 w 4563266"/>
              <a:gd name="connsiteY3" fmla="*/ 1771268 h 1771268"/>
              <a:gd name="connsiteX4" fmla="*/ 0 w 4563266"/>
              <a:gd name="connsiteY4" fmla="*/ 0 h 1771268"/>
              <a:gd name="connsiteX0" fmla="*/ 0 w 4563266"/>
              <a:gd name="connsiteY0" fmla="*/ 0 h 1771268"/>
              <a:gd name="connsiteX1" fmla="*/ 1942943 w 4563266"/>
              <a:gd name="connsiteY1" fmla="*/ 74 h 1771268"/>
              <a:gd name="connsiteX2" fmla="*/ 4563266 w 4563266"/>
              <a:gd name="connsiteY2" fmla="*/ 0 h 1771268"/>
              <a:gd name="connsiteX3" fmla="*/ 4563266 w 4563266"/>
              <a:gd name="connsiteY3" fmla="*/ 1771268 h 1771268"/>
              <a:gd name="connsiteX4" fmla="*/ 0 w 4563266"/>
              <a:gd name="connsiteY4" fmla="*/ 1771268 h 1771268"/>
              <a:gd name="connsiteX5" fmla="*/ 0 w 4563266"/>
              <a:gd name="connsiteY5" fmla="*/ 0 h 1771268"/>
              <a:gd name="connsiteX0" fmla="*/ 0 w 4563266"/>
              <a:gd name="connsiteY0" fmla="*/ 2057326 h 3828594"/>
              <a:gd name="connsiteX1" fmla="*/ 2090860 w 4563266"/>
              <a:gd name="connsiteY1" fmla="*/ 0 h 3828594"/>
              <a:gd name="connsiteX2" fmla="*/ 1942943 w 4563266"/>
              <a:gd name="connsiteY2" fmla="*/ 2057400 h 3828594"/>
              <a:gd name="connsiteX3" fmla="*/ 4563266 w 4563266"/>
              <a:gd name="connsiteY3" fmla="*/ 2057326 h 3828594"/>
              <a:gd name="connsiteX4" fmla="*/ 4563266 w 4563266"/>
              <a:gd name="connsiteY4" fmla="*/ 3828594 h 3828594"/>
              <a:gd name="connsiteX5" fmla="*/ 0 w 4563266"/>
              <a:gd name="connsiteY5" fmla="*/ 3828594 h 3828594"/>
              <a:gd name="connsiteX6" fmla="*/ 0 w 4563266"/>
              <a:gd name="connsiteY6" fmla="*/ 2057326 h 3828594"/>
              <a:gd name="connsiteX0" fmla="*/ 0 w 4563266"/>
              <a:gd name="connsiteY0" fmla="*/ 2057326 h 3828594"/>
              <a:gd name="connsiteX1" fmla="*/ 2090860 w 4563266"/>
              <a:gd name="connsiteY1" fmla="*/ 0 h 3828594"/>
              <a:gd name="connsiteX2" fmla="*/ 2104307 w 4563266"/>
              <a:gd name="connsiteY2" fmla="*/ 2070847 h 3828594"/>
              <a:gd name="connsiteX3" fmla="*/ 4563266 w 4563266"/>
              <a:gd name="connsiteY3" fmla="*/ 2057326 h 3828594"/>
              <a:gd name="connsiteX4" fmla="*/ 4563266 w 4563266"/>
              <a:gd name="connsiteY4" fmla="*/ 3828594 h 3828594"/>
              <a:gd name="connsiteX5" fmla="*/ 0 w 4563266"/>
              <a:gd name="connsiteY5" fmla="*/ 3828594 h 3828594"/>
              <a:gd name="connsiteX6" fmla="*/ 0 w 4563266"/>
              <a:gd name="connsiteY6" fmla="*/ 2057326 h 3828594"/>
              <a:gd name="connsiteX0" fmla="*/ 0 w 4563266"/>
              <a:gd name="connsiteY0" fmla="*/ 2057326 h 3828594"/>
              <a:gd name="connsiteX1" fmla="*/ 2117754 w 4563266"/>
              <a:gd name="connsiteY1" fmla="*/ 0 h 3828594"/>
              <a:gd name="connsiteX2" fmla="*/ 2104307 w 4563266"/>
              <a:gd name="connsiteY2" fmla="*/ 2070847 h 3828594"/>
              <a:gd name="connsiteX3" fmla="*/ 4563266 w 4563266"/>
              <a:gd name="connsiteY3" fmla="*/ 2057326 h 3828594"/>
              <a:gd name="connsiteX4" fmla="*/ 4563266 w 4563266"/>
              <a:gd name="connsiteY4" fmla="*/ 3828594 h 3828594"/>
              <a:gd name="connsiteX5" fmla="*/ 0 w 4563266"/>
              <a:gd name="connsiteY5" fmla="*/ 3828594 h 3828594"/>
              <a:gd name="connsiteX6" fmla="*/ 0 w 4563266"/>
              <a:gd name="connsiteY6" fmla="*/ 2057326 h 3828594"/>
              <a:gd name="connsiteX0" fmla="*/ 0 w 4563266"/>
              <a:gd name="connsiteY0" fmla="*/ 2057326 h 3828594"/>
              <a:gd name="connsiteX1" fmla="*/ 2117754 w 4563266"/>
              <a:gd name="connsiteY1" fmla="*/ 0 h 3828594"/>
              <a:gd name="connsiteX2" fmla="*/ 2117754 w 4563266"/>
              <a:gd name="connsiteY2" fmla="*/ 2057400 h 3828594"/>
              <a:gd name="connsiteX3" fmla="*/ 4563266 w 4563266"/>
              <a:gd name="connsiteY3" fmla="*/ 2057326 h 3828594"/>
              <a:gd name="connsiteX4" fmla="*/ 4563266 w 4563266"/>
              <a:gd name="connsiteY4" fmla="*/ 3828594 h 3828594"/>
              <a:gd name="connsiteX5" fmla="*/ 0 w 4563266"/>
              <a:gd name="connsiteY5" fmla="*/ 3828594 h 3828594"/>
              <a:gd name="connsiteX6" fmla="*/ 0 w 4563266"/>
              <a:gd name="connsiteY6" fmla="*/ 2057326 h 3828594"/>
              <a:gd name="connsiteX0" fmla="*/ 0 w 4576713"/>
              <a:gd name="connsiteY0" fmla="*/ 0 h 3828668"/>
              <a:gd name="connsiteX1" fmla="*/ 2131201 w 4576713"/>
              <a:gd name="connsiteY1" fmla="*/ 74 h 3828668"/>
              <a:gd name="connsiteX2" fmla="*/ 2131201 w 4576713"/>
              <a:gd name="connsiteY2" fmla="*/ 2057474 h 3828668"/>
              <a:gd name="connsiteX3" fmla="*/ 4576713 w 4576713"/>
              <a:gd name="connsiteY3" fmla="*/ 2057400 h 3828668"/>
              <a:gd name="connsiteX4" fmla="*/ 4576713 w 4576713"/>
              <a:gd name="connsiteY4" fmla="*/ 3828668 h 3828668"/>
              <a:gd name="connsiteX5" fmla="*/ 13447 w 4576713"/>
              <a:gd name="connsiteY5" fmla="*/ 3828668 h 3828668"/>
              <a:gd name="connsiteX6" fmla="*/ 0 w 4576713"/>
              <a:gd name="connsiteY6" fmla="*/ 0 h 382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6713" h="3828668">
                <a:moveTo>
                  <a:pt x="0" y="0"/>
                </a:moveTo>
                <a:lnTo>
                  <a:pt x="2131201" y="74"/>
                </a:lnTo>
                <a:cubicBezTo>
                  <a:pt x="2135683" y="690356"/>
                  <a:pt x="2126719" y="1367192"/>
                  <a:pt x="2131201" y="2057474"/>
                </a:cubicBezTo>
                <a:lnTo>
                  <a:pt x="4576713" y="2057400"/>
                </a:lnTo>
                <a:lnTo>
                  <a:pt x="4576713" y="3828668"/>
                </a:lnTo>
                <a:lnTo>
                  <a:pt x="13447" y="3828668"/>
                </a:lnTo>
                <a:cubicBezTo>
                  <a:pt x="8965" y="2552445"/>
                  <a:pt x="4482" y="1276223"/>
                  <a:pt x="0" y="0"/>
                </a:cubicBezTo>
                <a:close/>
              </a:path>
            </a:pathLst>
          </a:custGeom>
          <a:solidFill>
            <a:srgbClr val="DCE6F2">
              <a:alpha val="50196"/>
            </a:srgb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1" name="矩形 60"/>
          <p:cNvSpPr/>
          <p:nvPr/>
        </p:nvSpPr>
        <p:spPr>
          <a:xfrm>
            <a:off x="550451" y="825142"/>
            <a:ext cx="3263259" cy="3821805"/>
          </a:xfrm>
          <a:prstGeom prst="rect">
            <a:avLst/>
          </a:prstGeom>
          <a:solidFill>
            <a:srgbClr val="FDEADA">
              <a:alpha val="44706"/>
            </a:srgbClr>
          </a:solidFill>
          <a:ln>
            <a:solidFill>
              <a:srgbClr val="FDEADA">
                <a:alpha val="7411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 name="矩形 2"/>
          <p:cNvSpPr/>
          <p:nvPr/>
        </p:nvSpPr>
        <p:spPr>
          <a:xfrm>
            <a:off x="6104965" y="825143"/>
            <a:ext cx="2378275" cy="2000808"/>
          </a:xfrm>
          <a:prstGeom prst="rect">
            <a:avLst/>
          </a:prstGeom>
          <a:solidFill>
            <a:srgbClr val="EBF1DE">
              <a:alpha val="50588"/>
            </a:srgb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568A3576-28EE-4CA6-BFCE-C3AF54CFACD1}"/>
              </a:ext>
            </a:extLst>
          </p:cNvPr>
          <p:cNvGrpSpPr/>
          <p:nvPr/>
        </p:nvGrpSpPr>
        <p:grpSpPr>
          <a:xfrm>
            <a:off x="780286" y="1554125"/>
            <a:ext cx="2843124" cy="806707"/>
            <a:chOff x="7801078" y="2484586"/>
            <a:chExt cx="4427281" cy="1256195"/>
          </a:xfrm>
        </p:grpSpPr>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1078" y="2484586"/>
              <a:ext cx="2137052" cy="125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9247" y="2484586"/>
              <a:ext cx="2139112" cy="1256193"/>
            </a:xfrm>
            <a:prstGeom prst="rect">
              <a:avLst/>
            </a:prstGeom>
          </p:spPr>
        </p:pic>
      </p:grpSp>
      <p:sp>
        <p:nvSpPr>
          <p:cNvPr id="60" name="标题 4"/>
          <p:cNvSpPr txBox="1">
            <a:spLocks/>
          </p:cNvSpPr>
          <p:nvPr/>
        </p:nvSpPr>
        <p:spPr>
          <a:xfrm>
            <a:off x="419331" y="98702"/>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锐捷如何支撑混合式学习</a:t>
            </a:r>
            <a:r>
              <a:rPr lang="en-US" altLang="zh-CN" sz="2400" b="0" dirty="0">
                <a:solidFill>
                  <a:schemeClr val="tx1">
                    <a:lumMod val="75000"/>
                    <a:lumOff val="25000"/>
                  </a:schemeClr>
                </a:solidFill>
                <a:cs typeface="SimHei" charset="-122"/>
              </a:rPr>
              <a:t>Blended Learning</a:t>
            </a:r>
            <a:endParaRPr lang="zh-CN" altLang="en-US" sz="2400" b="0" dirty="0">
              <a:solidFill>
                <a:schemeClr val="tx1">
                  <a:lumMod val="75000"/>
                  <a:lumOff val="25000"/>
                </a:schemeClr>
              </a:solidFill>
              <a:cs typeface="SimHei" charset="-122"/>
            </a:endParaRPr>
          </a:p>
        </p:txBody>
      </p:sp>
      <p:sp>
        <p:nvSpPr>
          <p:cNvPr id="62" name="文本框 61">
            <a:extLst>
              <a:ext uri="{FF2B5EF4-FFF2-40B4-BE49-F238E27FC236}">
                <a16:creationId xmlns:a16="http://schemas.microsoft.com/office/drawing/2014/main" id="{C38CA574-A063-4D51-8EEE-D2A8669AB237}"/>
              </a:ext>
            </a:extLst>
          </p:cNvPr>
          <p:cNvSpPr txBox="1"/>
          <p:nvPr/>
        </p:nvSpPr>
        <p:spPr>
          <a:xfrm>
            <a:off x="711323" y="886704"/>
            <a:ext cx="2959873" cy="307777"/>
          </a:xfrm>
          <a:prstGeom prst="rect">
            <a:avLst/>
          </a:prstGeom>
          <a:noFill/>
        </p:spPr>
        <p:txBody>
          <a:bodyPr wrap="square" rtlCol="0">
            <a:spAutoFit/>
          </a:bodyPr>
          <a:lstStyle/>
          <a:p>
            <a:r>
              <a:rPr lang="zh-CN" altLang="en-US" sz="1400">
                <a:solidFill>
                  <a:srgbClr val="E6002E"/>
                </a:solidFill>
                <a:latin typeface="微软雅黑" panose="020B0503020204020204" pitchFamily="34" charset="-122"/>
                <a:ea typeface="微软雅黑" panose="020B0503020204020204" pitchFamily="34" charset="-122"/>
                <a:cs typeface="SimHei" charset="-122"/>
              </a:rPr>
              <a:t>空间：</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
        <p:nvSpPr>
          <p:cNvPr id="64" name="文本框 63">
            <a:extLst>
              <a:ext uri="{FF2B5EF4-FFF2-40B4-BE49-F238E27FC236}">
                <a16:creationId xmlns:a16="http://schemas.microsoft.com/office/drawing/2014/main" id="{7429462F-6C15-4AD5-8AD0-99DBC6A28773}"/>
              </a:ext>
            </a:extLst>
          </p:cNvPr>
          <p:cNvSpPr txBox="1"/>
          <p:nvPr/>
        </p:nvSpPr>
        <p:spPr>
          <a:xfrm>
            <a:off x="4214853" y="1005413"/>
            <a:ext cx="1654781" cy="1200329"/>
          </a:xfrm>
          <a:prstGeom prst="rect">
            <a:avLst/>
          </a:prstGeom>
          <a:noFill/>
        </p:spPr>
        <p:txBody>
          <a:bodyPr wrap="square" rtlCol="0">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课件资源：</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基于资源分享的最简单的混合式学习</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r>
              <a:rPr lang="zh-CN" altLang="en-US" sz="1200" dirty="0">
                <a:solidFill>
                  <a:srgbClr val="E6002E"/>
                </a:solidFill>
                <a:latin typeface="微软雅黑" panose="020B0503020204020204" pitchFamily="34" charset="-122"/>
                <a:ea typeface="微软雅黑" panose="020B0503020204020204" pitchFamily="34" charset="-122"/>
                <a:cs typeface="SimHei" charset="-122"/>
              </a:rPr>
              <a:t>任务：</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教师引导下的混合式学习</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pic>
        <p:nvPicPr>
          <p:cNvPr id="70" name="Picture 5">
            <a:extLst>
              <a:ext uri="{FF2B5EF4-FFF2-40B4-BE49-F238E27FC236}">
                <a16:creationId xmlns:a16="http://schemas.microsoft.com/office/drawing/2014/main" id="{EEE666C7-27F3-445B-88B0-2F44D23675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434" y="2425924"/>
            <a:ext cx="1371312" cy="80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5010" y="2425924"/>
            <a:ext cx="1372639" cy="80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图片 51">
            <a:extLst>
              <a:ext uri="{FF2B5EF4-FFF2-40B4-BE49-F238E27FC236}">
                <a16:creationId xmlns:a16="http://schemas.microsoft.com/office/drawing/2014/main" id="{9F4D158A-7E80-497D-AC8E-DE3089BE4092}"/>
              </a:ext>
            </a:extLst>
          </p:cNvPr>
          <p:cNvPicPr>
            <a:picLocks noChangeAspect="1"/>
          </p:cNvPicPr>
          <p:nvPr/>
        </p:nvPicPr>
        <p:blipFill>
          <a:blip r:embed="rId7"/>
          <a:stretch>
            <a:fillRect/>
          </a:stretch>
        </p:blipFill>
        <p:spPr>
          <a:xfrm>
            <a:off x="4429318" y="2244459"/>
            <a:ext cx="444243" cy="821982"/>
          </a:xfrm>
          <a:prstGeom prst="rect">
            <a:avLst/>
          </a:prstGeom>
        </p:spPr>
      </p:pic>
      <p:pic>
        <p:nvPicPr>
          <p:cNvPr id="53" name="图片 52">
            <a:extLst>
              <a:ext uri="{FF2B5EF4-FFF2-40B4-BE49-F238E27FC236}">
                <a16:creationId xmlns:a16="http://schemas.microsoft.com/office/drawing/2014/main" id="{4BC4A525-3CA2-4E39-94E5-B65FF1E7F0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83617" y="2244458"/>
            <a:ext cx="444243" cy="831987"/>
          </a:xfrm>
          <a:prstGeom prst="rect">
            <a:avLst/>
          </a:prstGeom>
        </p:spPr>
      </p:pic>
      <p:sp>
        <p:nvSpPr>
          <p:cNvPr id="54" name="矩形 53"/>
          <p:cNvSpPr/>
          <p:nvPr/>
        </p:nvSpPr>
        <p:spPr>
          <a:xfrm>
            <a:off x="4769260" y="4339244"/>
            <a:ext cx="453970" cy="253916"/>
          </a:xfrm>
          <a:prstGeom prst="rect">
            <a:avLst/>
          </a:prstGeom>
        </p:spPr>
        <p:txBody>
          <a:bodyPr wrap="non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任务</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6968031" y="4339244"/>
            <a:ext cx="723275" cy="253916"/>
          </a:xfrm>
          <a:prstGeom prst="rect">
            <a:avLst/>
          </a:prstGeom>
        </p:spPr>
        <p:txBody>
          <a:bodyPr wrap="non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课件资源</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文本框 123">
            <a:extLst>
              <a:ext uri="{FF2B5EF4-FFF2-40B4-BE49-F238E27FC236}">
                <a16:creationId xmlns:a16="http://schemas.microsoft.com/office/drawing/2014/main" id="{7FF77257-DF7B-4391-8016-E6A7CD65F8E4}"/>
              </a:ext>
            </a:extLst>
          </p:cNvPr>
          <p:cNvSpPr txBox="1"/>
          <p:nvPr/>
        </p:nvSpPr>
        <p:spPr>
          <a:xfrm>
            <a:off x="6629567" y="2302386"/>
            <a:ext cx="1294047" cy="276999"/>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交互智能平板</a:t>
            </a:r>
          </a:p>
        </p:txBody>
      </p:sp>
      <p:pic>
        <p:nvPicPr>
          <p:cNvPr id="59" name="图片 58">
            <a:extLst>
              <a:ext uri="{FF2B5EF4-FFF2-40B4-BE49-F238E27FC236}">
                <a16:creationId xmlns:a16="http://schemas.microsoft.com/office/drawing/2014/main" id="{57B54663-C102-4ED0-8CDF-DABC7C29162A}"/>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4015" t="4838" r="4871" b="5562"/>
          <a:stretch/>
        </p:blipFill>
        <p:spPr>
          <a:xfrm>
            <a:off x="6702119" y="1487661"/>
            <a:ext cx="1221495" cy="729822"/>
          </a:xfrm>
          <a:prstGeom prst="rect">
            <a:avLst/>
          </a:prstGeom>
        </p:spPr>
      </p:pic>
      <p:pic>
        <p:nvPicPr>
          <p:cNvPr id="72" name="图片 71">
            <a:extLst>
              <a:ext uri="{FF2B5EF4-FFF2-40B4-BE49-F238E27FC236}">
                <a16:creationId xmlns:a16="http://schemas.microsoft.com/office/drawing/2014/main" id="{52C5FFBA-FE7C-4E74-9AF4-8CFAF665C4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49938" y="1539854"/>
            <a:ext cx="1119867" cy="634098"/>
          </a:xfrm>
          <a:prstGeom prst="rect">
            <a:avLst/>
          </a:prstGeom>
        </p:spPr>
      </p:pic>
      <p:sp>
        <p:nvSpPr>
          <p:cNvPr id="74" name="文本框 73">
            <a:extLst>
              <a:ext uri="{FF2B5EF4-FFF2-40B4-BE49-F238E27FC236}">
                <a16:creationId xmlns:a16="http://schemas.microsoft.com/office/drawing/2014/main" id="{7429462F-6C15-4AD5-8AD0-99DBC6A28773}"/>
              </a:ext>
            </a:extLst>
          </p:cNvPr>
          <p:cNvSpPr txBox="1"/>
          <p:nvPr/>
        </p:nvSpPr>
        <p:spPr>
          <a:xfrm>
            <a:off x="6465304" y="991767"/>
            <a:ext cx="1872439" cy="307777"/>
          </a:xfrm>
          <a:prstGeom prst="rect">
            <a:avLst/>
          </a:prstGeom>
          <a:noFill/>
        </p:spPr>
        <p:txBody>
          <a:bodyPr wrap="square" rtlCol="0">
            <a:spAutoFit/>
          </a:bodyPr>
          <a:lstStyle/>
          <a:p>
            <a:r>
              <a:rPr lang="en-US" altLang="zh-CN" sz="1400" dirty="0">
                <a:solidFill>
                  <a:srgbClr val="E6002E"/>
                </a:solidFill>
                <a:latin typeface="微软雅黑" panose="020B0503020204020204" pitchFamily="34" charset="-122"/>
                <a:ea typeface="微软雅黑" panose="020B0503020204020204" pitchFamily="34" charset="-122"/>
                <a:cs typeface="SimHei" charset="-122"/>
              </a:rPr>
              <a:t>IT</a:t>
            </a:r>
            <a:r>
              <a:rPr lang="zh-CN" altLang="en-US" sz="1400" dirty="0">
                <a:solidFill>
                  <a:srgbClr val="E6002E"/>
                </a:solidFill>
                <a:latin typeface="微软雅黑" panose="020B0503020204020204" pitchFamily="34" charset="-122"/>
                <a:ea typeface="微软雅黑" panose="020B0503020204020204" pitchFamily="34" charset="-122"/>
                <a:cs typeface="SimHei" charset="-122"/>
              </a:rPr>
              <a:t>环境：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内容获取</a:t>
            </a:r>
          </a:p>
        </p:txBody>
      </p:sp>
      <p:pic>
        <p:nvPicPr>
          <p:cNvPr id="75" name="Picture 5">
            <a:extLst>
              <a:ext uri="{FF2B5EF4-FFF2-40B4-BE49-F238E27FC236}">
                <a16:creationId xmlns:a16="http://schemas.microsoft.com/office/drawing/2014/main" id="{EEE666C7-27F3-445B-88B0-2F44D23675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847" y="3592431"/>
            <a:ext cx="1371248" cy="80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6">
            <a:extLst>
              <a:ext uri="{FF2B5EF4-FFF2-40B4-BE49-F238E27FC236}">
                <a16:creationId xmlns:a16="http://schemas.microsoft.com/office/drawing/2014/main" id="{173CEC0E-9A16-4E8C-9648-2FFD1B01C8F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45009" y="3592430"/>
            <a:ext cx="1372639" cy="814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11323" y="1235803"/>
            <a:ext cx="492443" cy="276999"/>
          </a:xfrm>
          <a:prstGeom prst="rect">
            <a:avLst/>
          </a:prstGeom>
        </p:spPr>
        <p:txBody>
          <a:bodyPr wrap="non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课上</a:t>
            </a:r>
            <a:endParaRPr lang="zh-CN" altLang="en-US" dirty="0">
              <a:latin typeface="微软雅黑" panose="020B0503020204020204" pitchFamily="34" charset="-122"/>
              <a:ea typeface="微软雅黑" panose="020B0503020204020204" pitchFamily="34" charset="-122"/>
            </a:endParaRPr>
          </a:p>
        </p:txBody>
      </p:sp>
      <p:sp>
        <p:nvSpPr>
          <p:cNvPr id="77" name="矩形 76"/>
          <p:cNvSpPr/>
          <p:nvPr/>
        </p:nvSpPr>
        <p:spPr>
          <a:xfrm>
            <a:off x="711323" y="3299677"/>
            <a:ext cx="492443" cy="276999"/>
          </a:xfrm>
          <a:prstGeom prst="rect">
            <a:avLst/>
          </a:prstGeom>
        </p:spPr>
        <p:txBody>
          <a:bodyPr wrap="non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课下</a:t>
            </a:r>
            <a:endParaRPr lang="zh-CN" altLang="en-US" dirty="0">
              <a:latin typeface="微软雅黑" panose="020B0503020204020204" pitchFamily="34" charset="-122"/>
              <a:ea typeface="微软雅黑" panose="020B0503020204020204" pitchFamily="34" charset="-122"/>
            </a:endParaRPr>
          </a:p>
        </p:txBody>
      </p:sp>
      <p:pic>
        <p:nvPicPr>
          <p:cNvPr id="80" name="图片 79">
            <a:extLst>
              <a:ext uri="{FF2B5EF4-FFF2-40B4-BE49-F238E27FC236}">
                <a16:creationId xmlns:a16="http://schemas.microsoft.com/office/drawing/2014/main" id="{FBAC4596-AA76-479B-B605-477095C25F7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54601" y="3203017"/>
            <a:ext cx="1870965" cy="1058796"/>
          </a:xfrm>
          <a:prstGeom prst="rect">
            <a:avLst/>
          </a:prstGeom>
        </p:spPr>
      </p:pic>
      <p:pic>
        <p:nvPicPr>
          <p:cNvPr id="81" name="图片 80">
            <a:extLst>
              <a:ext uri="{FF2B5EF4-FFF2-40B4-BE49-F238E27FC236}">
                <a16:creationId xmlns:a16="http://schemas.microsoft.com/office/drawing/2014/main" id="{F723F984-0B45-437E-A34B-ED03B771E79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65304" y="3220252"/>
            <a:ext cx="1728731" cy="1041561"/>
          </a:xfrm>
          <a:prstGeom prst="rect">
            <a:avLst/>
          </a:prstGeom>
        </p:spPr>
      </p:pic>
    </p:spTree>
    <p:extLst>
      <p:ext uri="{BB962C8B-B14F-4D97-AF65-F5344CB8AC3E}">
        <p14:creationId xmlns:p14="http://schemas.microsoft.com/office/powerpoint/2010/main" val="1869985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内容占位符 8">
            <a:extLst>
              <a:ext uri="{FF2B5EF4-FFF2-40B4-BE49-F238E27FC236}">
                <a16:creationId xmlns:a16="http://schemas.microsoft.com/office/drawing/2014/main" id="{4DD030FB-D041-4C63-9AFF-77B8F148B5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4088" y="1502217"/>
            <a:ext cx="886965" cy="1805759"/>
          </a:xfrm>
          <a:prstGeom prst="rect">
            <a:avLst/>
          </a:prstGeom>
        </p:spPr>
      </p:pic>
      <p:sp>
        <p:nvSpPr>
          <p:cNvPr id="9" name="矩形 8">
            <a:extLst>
              <a:ext uri="{FF2B5EF4-FFF2-40B4-BE49-F238E27FC236}">
                <a16:creationId xmlns:a16="http://schemas.microsoft.com/office/drawing/2014/main" id="{5F213F85-E22C-47A5-8304-DBF48E6DE01E}"/>
              </a:ext>
            </a:extLst>
          </p:cNvPr>
          <p:cNvSpPr/>
          <p:nvPr/>
        </p:nvSpPr>
        <p:spPr>
          <a:xfrm>
            <a:off x="5593976" y="876499"/>
            <a:ext cx="2997151" cy="625718"/>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老师课前布置任务给学生，支持阅读材料、题目的下发，以及学生附件的收集。支持个人任务与小组任务</a:t>
            </a:r>
          </a:p>
        </p:txBody>
      </p:sp>
      <p:sp>
        <p:nvSpPr>
          <p:cNvPr id="10" name="矩形 9">
            <a:extLst>
              <a:ext uri="{FF2B5EF4-FFF2-40B4-BE49-F238E27FC236}">
                <a16:creationId xmlns:a16="http://schemas.microsoft.com/office/drawing/2014/main" id="{0CEE03AF-FFD0-4789-802D-B9FF799BF64D}"/>
              </a:ext>
            </a:extLst>
          </p:cNvPr>
          <p:cNvSpPr/>
          <p:nvPr/>
        </p:nvSpPr>
        <p:spPr>
          <a:xfrm>
            <a:off x="5593976" y="1676893"/>
            <a:ext cx="2997151" cy="338666"/>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学生在线学习、完成任务</a:t>
            </a:r>
          </a:p>
        </p:txBody>
      </p:sp>
      <p:sp>
        <p:nvSpPr>
          <p:cNvPr id="11" name="矩形 10">
            <a:extLst>
              <a:ext uri="{FF2B5EF4-FFF2-40B4-BE49-F238E27FC236}">
                <a16:creationId xmlns:a16="http://schemas.microsoft.com/office/drawing/2014/main" id="{D6BC2D15-113F-4753-BC8E-CE94681B97CC}"/>
              </a:ext>
            </a:extLst>
          </p:cNvPr>
          <p:cNvSpPr/>
          <p:nvPr/>
        </p:nvSpPr>
        <p:spPr>
          <a:xfrm>
            <a:off x="5593976" y="2185910"/>
            <a:ext cx="2997151" cy="562019"/>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老师查看学生的材料阅读完成率，答题正确率，可以对学生提交附件进行批注点评</a:t>
            </a:r>
          </a:p>
        </p:txBody>
      </p:sp>
      <p:sp>
        <p:nvSpPr>
          <p:cNvPr id="12" name="矩形 11">
            <a:extLst>
              <a:ext uri="{FF2B5EF4-FFF2-40B4-BE49-F238E27FC236}">
                <a16:creationId xmlns:a16="http://schemas.microsoft.com/office/drawing/2014/main" id="{7EC99C1F-DE36-4CD1-B27A-6D93DCC128B7}"/>
              </a:ext>
            </a:extLst>
          </p:cNvPr>
          <p:cNvSpPr/>
          <p:nvPr/>
        </p:nvSpPr>
        <p:spPr>
          <a:xfrm>
            <a:off x="5593976" y="2918991"/>
            <a:ext cx="2997151" cy="536366"/>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过程中，学生小组和老师可以就学习内容进行交流讨论和观点、资源分享。</a:t>
            </a:r>
          </a:p>
        </p:txBody>
      </p:sp>
      <p:sp>
        <p:nvSpPr>
          <p:cNvPr id="13" name="矩形 12">
            <a:extLst>
              <a:ext uri="{FF2B5EF4-FFF2-40B4-BE49-F238E27FC236}">
                <a16:creationId xmlns:a16="http://schemas.microsoft.com/office/drawing/2014/main" id="{6A8F0EDD-FC40-479B-B5EF-48E6B263BC2C}"/>
              </a:ext>
            </a:extLst>
          </p:cNvPr>
          <p:cNvSpPr/>
          <p:nvPr/>
        </p:nvSpPr>
        <p:spPr>
          <a:xfrm>
            <a:off x="5593976" y="3626419"/>
            <a:ext cx="2997151" cy="427564"/>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课上老师可选择展示课下内容，课上课下相结合引导学生自主学习</a:t>
            </a:r>
          </a:p>
        </p:txBody>
      </p:sp>
      <p:sp>
        <p:nvSpPr>
          <p:cNvPr id="14" name="矩形 13">
            <a:extLst>
              <a:ext uri="{FF2B5EF4-FFF2-40B4-BE49-F238E27FC236}">
                <a16:creationId xmlns:a16="http://schemas.microsoft.com/office/drawing/2014/main" id="{A5BC156C-BB24-4EA9-90FB-58CB926D9FD6}"/>
              </a:ext>
            </a:extLst>
          </p:cNvPr>
          <p:cNvSpPr/>
          <p:nvPr/>
        </p:nvSpPr>
        <p:spPr>
          <a:xfrm>
            <a:off x="5593976" y="4225045"/>
            <a:ext cx="2997151" cy="439826"/>
          </a:xfrm>
          <a:prstGeom prst="rect">
            <a:avLst/>
          </a:prstGeom>
          <a:solidFill>
            <a:srgbClr val="F29A45"/>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cs typeface="SimHei" charset="-122"/>
              </a:rPr>
              <a:t>过程中，老师可在多个节点给学生进行加分激励。</a:t>
            </a:r>
          </a:p>
        </p:txBody>
      </p:sp>
      <p:cxnSp>
        <p:nvCxnSpPr>
          <p:cNvPr id="15" name="直接箭头连接符 14">
            <a:extLst>
              <a:ext uri="{FF2B5EF4-FFF2-40B4-BE49-F238E27FC236}">
                <a16:creationId xmlns:a16="http://schemas.microsoft.com/office/drawing/2014/main" id="{C31E9DCC-4C1D-4A1E-85DA-E38B62B4F1C1}"/>
              </a:ext>
            </a:extLst>
          </p:cNvPr>
          <p:cNvCxnSpPr>
            <a:cxnSpLocks/>
            <a:stCxn id="9" idx="2"/>
            <a:endCxn id="10" idx="0"/>
          </p:cNvCxnSpPr>
          <p:nvPr/>
        </p:nvCxnSpPr>
        <p:spPr>
          <a:xfrm>
            <a:off x="7092552" y="1502217"/>
            <a:ext cx="0" cy="174676"/>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16" name="直接箭头连接符 15">
            <a:extLst>
              <a:ext uri="{FF2B5EF4-FFF2-40B4-BE49-F238E27FC236}">
                <a16:creationId xmlns:a16="http://schemas.microsoft.com/office/drawing/2014/main" id="{04BB86CF-0E58-4E91-AD90-B3A305A4D8AB}"/>
              </a:ext>
            </a:extLst>
          </p:cNvPr>
          <p:cNvCxnSpPr>
            <a:cxnSpLocks/>
            <a:stCxn id="10" idx="2"/>
            <a:endCxn id="11" idx="0"/>
          </p:cNvCxnSpPr>
          <p:nvPr/>
        </p:nvCxnSpPr>
        <p:spPr>
          <a:xfrm>
            <a:off x="7092552" y="2015559"/>
            <a:ext cx="0" cy="170351"/>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17" name="直接箭头连接符 16">
            <a:extLst>
              <a:ext uri="{FF2B5EF4-FFF2-40B4-BE49-F238E27FC236}">
                <a16:creationId xmlns:a16="http://schemas.microsoft.com/office/drawing/2014/main" id="{89B23EC4-D889-4FB4-B277-0C21D9BD38D2}"/>
              </a:ext>
            </a:extLst>
          </p:cNvPr>
          <p:cNvCxnSpPr>
            <a:cxnSpLocks/>
            <a:stCxn id="11" idx="2"/>
            <a:endCxn id="12" idx="0"/>
          </p:cNvCxnSpPr>
          <p:nvPr/>
        </p:nvCxnSpPr>
        <p:spPr>
          <a:xfrm>
            <a:off x="7092552" y="2747929"/>
            <a:ext cx="0" cy="171062"/>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18" name="直接箭头连接符 17">
            <a:extLst>
              <a:ext uri="{FF2B5EF4-FFF2-40B4-BE49-F238E27FC236}">
                <a16:creationId xmlns:a16="http://schemas.microsoft.com/office/drawing/2014/main" id="{DFEC659B-FCCC-4DC2-9209-69936ACEE24B}"/>
              </a:ext>
            </a:extLst>
          </p:cNvPr>
          <p:cNvCxnSpPr>
            <a:cxnSpLocks/>
            <a:stCxn id="12" idx="2"/>
            <a:endCxn id="13" idx="0"/>
          </p:cNvCxnSpPr>
          <p:nvPr/>
        </p:nvCxnSpPr>
        <p:spPr>
          <a:xfrm>
            <a:off x="7092552" y="3455357"/>
            <a:ext cx="0" cy="171062"/>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cxnSp>
        <p:nvCxnSpPr>
          <p:cNvPr id="19" name="直接箭头连接符 18">
            <a:extLst>
              <a:ext uri="{FF2B5EF4-FFF2-40B4-BE49-F238E27FC236}">
                <a16:creationId xmlns:a16="http://schemas.microsoft.com/office/drawing/2014/main" id="{51606D67-EED7-4E05-8410-72E14979540D}"/>
              </a:ext>
            </a:extLst>
          </p:cNvPr>
          <p:cNvCxnSpPr>
            <a:cxnSpLocks/>
            <a:stCxn id="13" idx="2"/>
            <a:endCxn id="14" idx="0"/>
          </p:cNvCxnSpPr>
          <p:nvPr/>
        </p:nvCxnSpPr>
        <p:spPr>
          <a:xfrm>
            <a:off x="7092552" y="4053983"/>
            <a:ext cx="0" cy="171062"/>
          </a:xfrm>
          <a:prstGeom prst="straightConnector1">
            <a:avLst/>
          </a:prstGeom>
          <a:ln>
            <a:solidFill>
              <a:schemeClr val="bg1">
                <a:lumMod val="65000"/>
              </a:schemeClr>
            </a:solidFill>
            <a:tailEnd type="triangle"/>
          </a:ln>
          <a:effectLst/>
        </p:spPr>
        <p:style>
          <a:lnRef idx="3">
            <a:schemeClr val="lt1"/>
          </a:lnRef>
          <a:fillRef idx="1">
            <a:schemeClr val="accent6"/>
          </a:fillRef>
          <a:effectRef idx="1">
            <a:schemeClr val="accent6"/>
          </a:effectRef>
          <a:fontRef idx="minor">
            <a:schemeClr val="lt1"/>
          </a:fontRef>
        </p:style>
      </p:cxnSp>
      <p:grpSp>
        <p:nvGrpSpPr>
          <p:cNvPr id="38" name="组合 37">
            <a:extLst>
              <a:ext uri="{FF2B5EF4-FFF2-40B4-BE49-F238E27FC236}">
                <a16:creationId xmlns:a16="http://schemas.microsoft.com/office/drawing/2014/main" id="{1EBF73EB-72A8-4E05-9602-02538C317AB4}"/>
              </a:ext>
            </a:extLst>
          </p:cNvPr>
          <p:cNvGrpSpPr/>
          <p:nvPr/>
        </p:nvGrpSpPr>
        <p:grpSpPr>
          <a:xfrm>
            <a:off x="815800" y="3018231"/>
            <a:ext cx="2355473" cy="1352063"/>
            <a:chOff x="838200" y="1796145"/>
            <a:chExt cx="3600637" cy="2066799"/>
          </a:xfrm>
        </p:grpSpPr>
        <p:pic>
          <p:nvPicPr>
            <p:cNvPr id="37" name="Picture 2" descr="C:\Users\pand\Desktop\未标题-1.png">
              <a:extLst>
                <a:ext uri="{FF2B5EF4-FFF2-40B4-BE49-F238E27FC236}">
                  <a16:creationId xmlns:a16="http://schemas.microsoft.com/office/drawing/2014/main" id="{C24BE0BC-6E05-4368-A6F5-482106ADCE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796145"/>
              <a:ext cx="3600637" cy="2066799"/>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a:extLst>
                <a:ext uri="{FF2B5EF4-FFF2-40B4-BE49-F238E27FC236}">
                  <a16:creationId xmlns:a16="http://schemas.microsoft.com/office/drawing/2014/main" id="{F086D028-C904-4EA2-AA7D-E9F8BBC99F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139" y="1834611"/>
              <a:ext cx="3492901" cy="1964757"/>
            </a:xfrm>
            <a:prstGeom prst="rect">
              <a:avLst/>
            </a:prstGeom>
          </p:spPr>
        </p:pic>
      </p:grpSp>
      <p:grpSp>
        <p:nvGrpSpPr>
          <p:cNvPr id="42" name="组合 41">
            <a:extLst>
              <a:ext uri="{FF2B5EF4-FFF2-40B4-BE49-F238E27FC236}">
                <a16:creationId xmlns:a16="http://schemas.microsoft.com/office/drawing/2014/main" id="{83337BBE-42F3-4E90-94BF-5C36804B8280}"/>
              </a:ext>
            </a:extLst>
          </p:cNvPr>
          <p:cNvGrpSpPr/>
          <p:nvPr/>
        </p:nvGrpSpPr>
        <p:grpSpPr>
          <a:xfrm>
            <a:off x="751590" y="876499"/>
            <a:ext cx="2588258" cy="1472810"/>
            <a:chOff x="3116579" y="3478327"/>
            <a:chExt cx="3939233" cy="2241563"/>
          </a:xfrm>
        </p:grpSpPr>
        <p:pic>
          <p:nvPicPr>
            <p:cNvPr id="40" name="图片 39">
              <a:extLst>
                <a:ext uri="{FF2B5EF4-FFF2-40B4-BE49-F238E27FC236}">
                  <a16:creationId xmlns:a16="http://schemas.microsoft.com/office/drawing/2014/main" id="{51B41F14-1BD6-4137-93F8-1AA1CD7D8A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6579" y="3478327"/>
              <a:ext cx="3939233" cy="2241563"/>
            </a:xfrm>
            <a:prstGeom prst="rect">
              <a:avLst/>
            </a:prstGeom>
          </p:spPr>
        </p:pic>
        <p:pic>
          <p:nvPicPr>
            <p:cNvPr id="39" name="图片 38">
              <a:extLst>
                <a:ext uri="{FF2B5EF4-FFF2-40B4-BE49-F238E27FC236}">
                  <a16:creationId xmlns:a16="http://schemas.microsoft.com/office/drawing/2014/main" id="{2555F11A-F33E-4109-9CB7-8C92FBACC297}"/>
                </a:ext>
              </a:extLst>
            </p:cNvPr>
            <p:cNvPicPr>
              <a:picLocks noChangeAspect="1"/>
            </p:cNvPicPr>
            <p:nvPr/>
          </p:nvPicPr>
          <p:blipFill>
            <a:blip r:embed="rId6"/>
            <a:stretch>
              <a:fillRect/>
            </a:stretch>
          </p:blipFill>
          <p:spPr>
            <a:xfrm>
              <a:off x="3653686" y="3884040"/>
              <a:ext cx="2865017" cy="1564145"/>
            </a:xfrm>
            <a:prstGeom prst="rect">
              <a:avLst/>
            </a:prstGeom>
          </p:spPr>
        </p:pic>
        <p:pic>
          <p:nvPicPr>
            <p:cNvPr id="41" name="图片 40">
              <a:extLst>
                <a:ext uri="{FF2B5EF4-FFF2-40B4-BE49-F238E27FC236}">
                  <a16:creationId xmlns:a16="http://schemas.microsoft.com/office/drawing/2014/main" id="{C5D6E6FB-0830-46C9-B9B5-2A97E8D550E5}"/>
                </a:ext>
              </a:extLst>
            </p:cNvPr>
            <p:cNvPicPr>
              <a:picLocks noChangeAspect="1"/>
            </p:cNvPicPr>
            <p:nvPr/>
          </p:nvPicPr>
          <p:blipFill rotWithShape="1">
            <a:blip r:embed="rId7"/>
            <a:srcRect b="52058"/>
            <a:stretch/>
          </p:blipFill>
          <p:spPr>
            <a:xfrm>
              <a:off x="3653685" y="3646624"/>
              <a:ext cx="2865017" cy="235765"/>
            </a:xfrm>
            <a:prstGeom prst="rect">
              <a:avLst/>
            </a:prstGeom>
          </p:spPr>
        </p:pic>
      </p:grpSp>
      <p:pic>
        <p:nvPicPr>
          <p:cNvPr id="43" name="图片 42">
            <a:extLst>
              <a:ext uri="{FF2B5EF4-FFF2-40B4-BE49-F238E27FC236}">
                <a16:creationId xmlns:a16="http://schemas.microsoft.com/office/drawing/2014/main" id="{104B7B54-41A5-43F4-B824-D571DDF50640}"/>
              </a:ext>
            </a:extLst>
          </p:cNvPr>
          <p:cNvPicPr>
            <a:picLocks noChangeAspect="1"/>
          </p:cNvPicPr>
          <p:nvPr/>
        </p:nvPicPr>
        <p:blipFill>
          <a:blip r:embed="rId8"/>
          <a:stretch>
            <a:fillRect/>
          </a:stretch>
        </p:blipFill>
        <p:spPr>
          <a:xfrm>
            <a:off x="3497096" y="1764698"/>
            <a:ext cx="776793" cy="1377174"/>
          </a:xfrm>
          <a:prstGeom prst="rect">
            <a:avLst/>
          </a:prstGeom>
        </p:spPr>
      </p:pic>
      <p:pic>
        <p:nvPicPr>
          <p:cNvPr id="45" name="内容占位符 8">
            <a:extLst>
              <a:ext uri="{FF2B5EF4-FFF2-40B4-BE49-F238E27FC236}">
                <a16:creationId xmlns:a16="http://schemas.microsoft.com/office/drawing/2014/main" id="{3592878D-C7A6-421D-87AC-F294B09DB0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8317" y="1502217"/>
            <a:ext cx="886965" cy="1805759"/>
          </a:xfrm>
          <a:prstGeom prst="rect">
            <a:avLst/>
          </a:prstGeom>
        </p:spPr>
      </p:pic>
      <p:pic>
        <p:nvPicPr>
          <p:cNvPr id="46" name="图片 45">
            <a:extLst>
              <a:ext uri="{FF2B5EF4-FFF2-40B4-BE49-F238E27FC236}">
                <a16:creationId xmlns:a16="http://schemas.microsoft.com/office/drawing/2014/main" id="{E7711A2E-9259-48CA-96A4-EB1737C86896}"/>
              </a:ext>
            </a:extLst>
          </p:cNvPr>
          <p:cNvPicPr>
            <a:picLocks noChangeAspect="1"/>
          </p:cNvPicPr>
          <p:nvPr/>
        </p:nvPicPr>
        <p:blipFill rotWithShape="1">
          <a:blip r:embed="rId9"/>
          <a:srcRect t="7222"/>
          <a:stretch/>
        </p:blipFill>
        <p:spPr>
          <a:xfrm>
            <a:off x="4490144" y="1764698"/>
            <a:ext cx="784784" cy="1380229"/>
          </a:xfrm>
          <a:prstGeom prst="rect">
            <a:avLst/>
          </a:prstGeom>
        </p:spPr>
      </p:pic>
      <p:pic>
        <p:nvPicPr>
          <p:cNvPr id="47" name="图片 46">
            <a:extLst>
              <a:ext uri="{FF2B5EF4-FFF2-40B4-BE49-F238E27FC236}">
                <a16:creationId xmlns:a16="http://schemas.microsoft.com/office/drawing/2014/main" id="{FDAB481D-3D7F-4459-939F-0AE9EB8FC2F9}"/>
              </a:ext>
            </a:extLst>
          </p:cNvPr>
          <p:cNvPicPr>
            <a:picLocks noChangeAspect="1"/>
          </p:cNvPicPr>
          <p:nvPr/>
        </p:nvPicPr>
        <p:blipFill rotWithShape="1">
          <a:blip r:embed="rId8"/>
          <a:srcRect b="90103"/>
          <a:stretch/>
        </p:blipFill>
        <p:spPr>
          <a:xfrm>
            <a:off x="4483571" y="1769177"/>
            <a:ext cx="790337" cy="136296"/>
          </a:xfrm>
          <a:prstGeom prst="rect">
            <a:avLst/>
          </a:prstGeom>
        </p:spPr>
      </p:pic>
      <p:sp>
        <p:nvSpPr>
          <p:cNvPr id="50" name="文本框 49">
            <a:extLst>
              <a:ext uri="{FF2B5EF4-FFF2-40B4-BE49-F238E27FC236}">
                <a16:creationId xmlns:a16="http://schemas.microsoft.com/office/drawing/2014/main" id="{0AE54201-1900-449E-811E-181F05ED9BD5}"/>
              </a:ext>
            </a:extLst>
          </p:cNvPr>
          <p:cNvSpPr txBox="1"/>
          <p:nvPr/>
        </p:nvSpPr>
        <p:spPr>
          <a:xfrm>
            <a:off x="1204316" y="2398722"/>
            <a:ext cx="2018692" cy="27699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老师在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Web</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端管理任务</a:t>
            </a:r>
          </a:p>
        </p:txBody>
      </p:sp>
      <p:sp>
        <p:nvSpPr>
          <p:cNvPr id="51" name="文本框 50">
            <a:extLst>
              <a:ext uri="{FF2B5EF4-FFF2-40B4-BE49-F238E27FC236}">
                <a16:creationId xmlns:a16="http://schemas.microsoft.com/office/drawing/2014/main" id="{AFB10523-0D52-49AB-8379-89116D83D857}"/>
              </a:ext>
            </a:extLst>
          </p:cNvPr>
          <p:cNvSpPr txBox="1"/>
          <p:nvPr/>
        </p:nvSpPr>
        <p:spPr>
          <a:xfrm>
            <a:off x="3352703" y="3409050"/>
            <a:ext cx="2011550" cy="276999"/>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学生在线学习</a:t>
            </a:r>
          </a:p>
        </p:txBody>
      </p:sp>
      <p:sp>
        <p:nvSpPr>
          <p:cNvPr id="52" name="文本框 51">
            <a:extLst>
              <a:ext uri="{FF2B5EF4-FFF2-40B4-BE49-F238E27FC236}">
                <a16:creationId xmlns:a16="http://schemas.microsoft.com/office/drawing/2014/main" id="{1A4F484E-17D9-400C-85F8-3D763519597A}"/>
              </a:ext>
            </a:extLst>
          </p:cNvPr>
          <p:cNvSpPr txBox="1"/>
          <p:nvPr/>
        </p:nvSpPr>
        <p:spPr>
          <a:xfrm>
            <a:off x="987154" y="4429830"/>
            <a:ext cx="2011550" cy="276999"/>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课堂讲评课下任务</a:t>
            </a:r>
          </a:p>
        </p:txBody>
      </p:sp>
      <p:sp>
        <p:nvSpPr>
          <p:cNvPr id="32" name="标题 4"/>
          <p:cNvSpPr txBox="1">
            <a:spLocks/>
          </p:cNvSpPr>
          <p:nvPr/>
        </p:nvSpPr>
        <p:spPr>
          <a:xfrm>
            <a:off x="418932" y="110539"/>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锐捷如何支撑混合式学习</a:t>
            </a:r>
            <a:r>
              <a:rPr lang="en-US" altLang="zh-CN" sz="2400" b="0" dirty="0">
                <a:solidFill>
                  <a:schemeClr val="tx1">
                    <a:lumMod val="75000"/>
                    <a:lumOff val="25000"/>
                  </a:schemeClr>
                </a:solidFill>
                <a:cs typeface="SimHei" charset="-122"/>
              </a:rPr>
              <a:t>Blended Learning</a:t>
            </a:r>
            <a:endParaRPr lang="zh-CN" altLang="en-US" sz="2400" b="0" dirty="0">
              <a:solidFill>
                <a:schemeClr val="tx1">
                  <a:lumMod val="75000"/>
                  <a:lumOff val="25000"/>
                </a:schemeClr>
              </a:solidFill>
              <a:cs typeface="SimHei" charset="-122"/>
            </a:endParaRPr>
          </a:p>
        </p:txBody>
      </p:sp>
      <p:sp>
        <p:nvSpPr>
          <p:cNvPr id="33" name="箭头: 圆角右 29">
            <a:extLst>
              <a:ext uri="{FF2B5EF4-FFF2-40B4-BE49-F238E27FC236}">
                <a16:creationId xmlns:a16="http://schemas.microsoft.com/office/drawing/2014/main" id="{0D10A1D3-E4AD-4571-8E65-8B9C837546AD}"/>
              </a:ext>
            </a:extLst>
          </p:cNvPr>
          <p:cNvSpPr/>
          <p:nvPr/>
        </p:nvSpPr>
        <p:spPr>
          <a:xfrm rot="5400000">
            <a:off x="3238936" y="1273213"/>
            <a:ext cx="251460" cy="283316"/>
          </a:xfrm>
          <a:prstGeom prst="bentArrow">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latin typeface="微软雅黑" panose="020B0503020204020204" pitchFamily="34" charset="-122"/>
              <a:ea typeface="微软雅黑" panose="020B0503020204020204" pitchFamily="34" charset="-122"/>
            </a:endParaRPr>
          </a:p>
        </p:txBody>
      </p:sp>
      <p:sp>
        <p:nvSpPr>
          <p:cNvPr id="56" name="箭头: 圆角右 29">
            <a:extLst>
              <a:ext uri="{FF2B5EF4-FFF2-40B4-BE49-F238E27FC236}">
                <a16:creationId xmlns:a16="http://schemas.microsoft.com/office/drawing/2014/main" id="{0D10A1D3-E4AD-4571-8E65-8B9C837546AD}"/>
              </a:ext>
            </a:extLst>
          </p:cNvPr>
          <p:cNvSpPr/>
          <p:nvPr/>
        </p:nvSpPr>
        <p:spPr>
          <a:xfrm rot="5400000" flipH="1">
            <a:off x="3221370" y="3347568"/>
            <a:ext cx="286592" cy="283316"/>
          </a:xfrm>
          <a:prstGeom prst="bentArrow">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9814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50B009F-4682-4922-8C3E-35D53CF0DBAA}"/>
              </a:ext>
            </a:extLst>
          </p:cNvPr>
          <p:cNvSpPr>
            <a:spLocks noGrp="1"/>
          </p:cNvSpPr>
          <p:nvPr>
            <p:ph idx="4294967295"/>
          </p:nvPr>
        </p:nvSpPr>
        <p:spPr>
          <a:xfrm>
            <a:off x="1647983" y="698021"/>
            <a:ext cx="5642472" cy="475091"/>
          </a:xfrm>
        </p:spPr>
        <p:txBody>
          <a:bodyPr anchor="ctr">
            <a:normAutofit/>
          </a:bodyPr>
          <a:lstStyle/>
          <a:p>
            <a:pPr marL="0" indent="0" algn="ctr" defTabSz="459035">
              <a:lnSpc>
                <a:spcPct val="100000"/>
              </a:lnSpc>
              <a:buNone/>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学习理论和教学模式均来源于教学实践，指导教学实践</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p:txBody>
      </p:sp>
      <p:sp>
        <p:nvSpPr>
          <p:cNvPr id="3" name="矩形 2">
            <a:extLst>
              <a:ext uri="{FF2B5EF4-FFF2-40B4-BE49-F238E27FC236}">
                <a16:creationId xmlns:a16="http://schemas.microsoft.com/office/drawing/2014/main" id="{F1DB340A-1364-4C55-9733-BAD0EA8DF760}"/>
              </a:ext>
            </a:extLst>
          </p:cNvPr>
          <p:cNvSpPr/>
          <p:nvPr/>
        </p:nvSpPr>
        <p:spPr>
          <a:xfrm>
            <a:off x="1842056" y="3771248"/>
            <a:ext cx="5436909" cy="858739"/>
          </a:xfrm>
          <a:prstGeom prst="rect">
            <a:avLst/>
          </a:prstGeom>
          <a:solidFill>
            <a:srgbClr val="41C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学习理论：阐明学习的本质、过程和影响学习的因素</a:t>
            </a:r>
          </a:p>
        </p:txBody>
      </p:sp>
      <p:sp>
        <p:nvSpPr>
          <p:cNvPr id="6" name="矩形 5">
            <a:extLst>
              <a:ext uri="{FF2B5EF4-FFF2-40B4-BE49-F238E27FC236}">
                <a16:creationId xmlns:a16="http://schemas.microsoft.com/office/drawing/2014/main" id="{29865CB7-CF82-49C7-BA1B-77F4AC97D8F2}"/>
              </a:ext>
            </a:extLst>
          </p:cNvPr>
          <p:cNvSpPr/>
          <p:nvPr/>
        </p:nvSpPr>
        <p:spPr>
          <a:xfrm>
            <a:off x="1853546" y="2502843"/>
            <a:ext cx="5436909" cy="858739"/>
          </a:xfrm>
          <a:prstGeom prst="rect">
            <a:avLst/>
          </a:prstGeom>
          <a:solidFill>
            <a:srgbClr val="83D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教学模式：稳定的教学活动框架</a:t>
            </a:r>
          </a:p>
        </p:txBody>
      </p:sp>
      <p:sp>
        <p:nvSpPr>
          <p:cNvPr id="7" name="矩形 6">
            <a:extLst>
              <a:ext uri="{FF2B5EF4-FFF2-40B4-BE49-F238E27FC236}">
                <a16:creationId xmlns:a16="http://schemas.microsoft.com/office/drawing/2014/main" id="{996428D3-2685-4D89-AF79-A2D234651173}"/>
              </a:ext>
            </a:extLst>
          </p:cNvPr>
          <p:cNvSpPr/>
          <p:nvPr/>
        </p:nvSpPr>
        <p:spPr>
          <a:xfrm>
            <a:off x="1842056" y="1234439"/>
            <a:ext cx="5436909" cy="858739"/>
          </a:xfrm>
          <a:prstGeom prst="rect">
            <a:avLst/>
          </a:prstGeom>
          <a:solidFill>
            <a:srgbClr val="AEE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教学实践</a:t>
            </a:r>
          </a:p>
        </p:txBody>
      </p:sp>
      <p:sp>
        <p:nvSpPr>
          <p:cNvPr id="9" name="箭头: 上 8">
            <a:extLst>
              <a:ext uri="{FF2B5EF4-FFF2-40B4-BE49-F238E27FC236}">
                <a16:creationId xmlns:a16="http://schemas.microsoft.com/office/drawing/2014/main" id="{0FE114A8-1B97-46E0-860B-B8B7B8549982}"/>
              </a:ext>
            </a:extLst>
          </p:cNvPr>
          <p:cNvSpPr/>
          <p:nvPr/>
        </p:nvSpPr>
        <p:spPr>
          <a:xfrm>
            <a:off x="4853038" y="2185613"/>
            <a:ext cx="231425" cy="216000"/>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2">
                  <a:lumMod val="50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BBEEDF6-556B-454F-B547-1C201E1AE5E3}"/>
              </a:ext>
            </a:extLst>
          </p:cNvPr>
          <p:cNvSpPr txBox="1"/>
          <p:nvPr/>
        </p:nvSpPr>
        <p:spPr>
          <a:xfrm>
            <a:off x="5046117" y="2155123"/>
            <a:ext cx="904404" cy="276999"/>
          </a:xfrm>
          <a:prstGeom prst="rect">
            <a:avLst/>
          </a:prstGeom>
          <a:noFill/>
        </p:spPr>
        <p:txBody>
          <a:bodyPr wrap="square" rtlCol="0" anchor="ctr">
            <a:spAutoFit/>
          </a:bodyPr>
          <a:lstStyle/>
          <a:p>
            <a:r>
              <a:rPr lang="zh-CN" altLang="en-US" sz="1200" dirty="0">
                <a:solidFill>
                  <a:srgbClr val="00B0F0"/>
                </a:solidFill>
                <a:latin typeface="微软雅黑" panose="020B0503020204020204" pitchFamily="34" charset="-122"/>
                <a:ea typeface="微软雅黑" panose="020B0503020204020204" pitchFamily="34" charset="-122"/>
                <a:cs typeface="SimHei" charset="-122"/>
              </a:rPr>
              <a:t>指导</a:t>
            </a:r>
          </a:p>
        </p:txBody>
      </p:sp>
      <p:sp>
        <p:nvSpPr>
          <p:cNvPr id="16" name="文本框 15">
            <a:extLst>
              <a:ext uri="{FF2B5EF4-FFF2-40B4-BE49-F238E27FC236}">
                <a16:creationId xmlns:a16="http://schemas.microsoft.com/office/drawing/2014/main" id="{051FA395-1438-4DB7-B188-16414674861B}"/>
              </a:ext>
            </a:extLst>
          </p:cNvPr>
          <p:cNvSpPr txBox="1"/>
          <p:nvPr/>
        </p:nvSpPr>
        <p:spPr>
          <a:xfrm>
            <a:off x="2812527" y="2155114"/>
            <a:ext cx="1306673" cy="276999"/>
          </a:xfrm>
          <a:prstGeom prst="rect">
            <a:avLst/>
          </a:prstGeom>
          <a:noFill/>
        </p:spPr>
        <p:txBody>
          <a:bodyPr wrap="square" rtlCol="0" anchor="ctr">
            <a:spAutoFit/>
          </a:bodyPr>
          <a:lstStyle/>
          <a:p>
            <a:pPr algn="r"/>
            <a:r>
              <a:rPr lang="zh-CN" altLang="en-US" sz="1200" dirty="0">
                <a:solidFill>
                  <a:srgbClr val="30ADAA"/>
                </a:solidFill>
                <a:latin typeface="微软雅黑" panose="020B0503020204020204" pitchFamily="34" charset="-122"/>
                <a:ea typeface="微软雅黑" panose="020B0503020204020204" pitchFamily="34" charset="-122"/>
                <a:cs typeface="SimHei" charset="-122"/>
              </a:rPr>
              <a:t>来源与验证</a:t>
            </a:r>
          </a:p>
        </p:txBody>
      </p:sp>
      <p:sp>
        <p:nvSpPr>
          <p:cNvPr id="15" name="标题 4"/>
          <p:cNvSpPr txBox="1">
            <a:spLocks/>
          </p:cNvSpPr>
          <p:nvPr/>
        </p:nvSpPr>
        <p:spPr>
          <a:xfrm>
            <a:off x="456041" y="121926"/>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学习理论与教学模式</a:t>
            </a:r>
            <a:br>
              <a:rPr lang="zh-CN" altLang="en-US" sz="2400" b="0" dirty="0">
                <a:solidFill>
                  <a:schemeClr val="bg1"/>
                </a:solidFill>
                <a:cs typeface="SimHei" charset="-122"/>
              </a:rPr>
            </a:br>
            <a:endParaRPr lang="zh-CN" altLang="en-US" sz="2400" b="0" dirty="0"/>
          </a:p>
        </p:txBody>
      </p:sp>
      <p:sp>
        <p:nvSpPr>
          <p:cNvPr id="18" name="箭头: 上 8">
            <a:extLst>
              <a:ext uri="{FF2B5EF4-FFF2-40B4-BE49-F238E27FC236}">
                <a16:creationId xmlns:a16="http://schemas.microsoft.com/office/drawing/2014/main" id="{0FE114A8-1B97-46E0-860B-B8B7B8549982}"/>
              </a:ext>
            </a:extLst>
          </p:cNvPr>
          <p:cNvSpPr/>
          <p:nvPr/>
        </p:nvSpPr>
        <p:spPr>
          <a:xfrm rot="10800000">
            <a:off x="4079573" y="2185613"/>
            <a:ext cx="231425" cy="216000"/>
          </a:xfrm>
          <a:prstGeom prst="upArrow">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2">
                  <a:lumMod val="75000"/>
                </a:schemeClr>
              </a:solidFill>
              <a:latin typeface="微软雅黑" panose="020B0503020204020204" pitchFamily="34" charset="-122"/>
              <a:ea typeface="微软雅黑" panose="020B0503020204020204" pitchFamily="34" charset="-122"/>
            </a:endParaRPr>
          </a:p>
        </p:txBody>
      </p:sp>
      <p:sp>
        <p:nvSpPr>
          <p:cNvPr id="23" name="箭头: 上 8">
            <a:extLst>
              <a:ext uri="{FF2B5EF4-FFF2-40B4-BE49-F238E27FC236}">
                <a16:creationId xmlns:a16="http://schemas.microsoft.com/office/drawing/2014/main" id="{0FE114A8-1B97-46E0-860B-B8B7B8549982}"/>
              </a:ext>
            </a:extLst>
          </p:cNvPr>
          <p:cNvSpPr/>
          <p:nvPr/>
        </p:nvSpPr>
        <p:spPr>
          <a:xfrm>
            <a:off x="4853038" y="3453883"/>
            <a:ext cx="231425" cy="216000"/>
          </a:xfrm>
          <a:prstGeom prst="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2">
                  <a:lumMod val="50000"/>
                </a:scheme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3BBEEDF6-556B-454F-B547-1C201E1AE5E3}"/>
              </a:ext>
            </a:extLst>
          </p:cNvPr>
          <p:cNvSpPr txBox="1"/>
          <p:nvPr/>
        </p:nvSpPr>
        <p:spPr>
          <a:xfrm>
            <a:off x="5046117" y="3423393"/>
            <a:ext cx="904404" cy="276999"/>
          </a:xfrm>
          <a:prstGeom prst="rect">
            <a:avLst/>
          </a:prstGeom>
          <a:noFill/>
        </p:spPr>
        <p:txBody>
          <a:bodyPr wrap="square" rtlCol="0" anchor="ctr">
            <a:spAutoFit/>
          </a:bodyPr>
          <a:lstStyle/>
          <a:p>
            <a:r>
              <a:rPr lang="zh-CN" altLang="en-US" sz="1200" dirty="0">
                <a:solidFill>
                  <a:srgbClr val="00B0F0"/>
                </a:solidFill>
                <a:latin typeface="微软雅黑" panose="020B0503020204020204" pitchFamily="34" charset="-122"/>
                <a:ea typeface="微软雅黑" panose="020B0503020204020204" pitchFamily="34" charset="-122"/>
                <a:cs typeface="SimHei" charset="-122"/>
              </a:rPr>
              <a:t>指导</a:t>
            </a:r>
          </a:p>
        </p:txBody>
      </p:sp>
      <p:sp>
        <p:nvSpPr>
          <p:cNvPr id="25" name="文本框 24">
            <a:extLst>
              <a:ext uri="{FF2B5EF4-FFF2-40B4-BE49-F238E27FC236}">
                <a16:creationId xmlns:a16="http://schemas.microsoft.com/office/drawing/2014/main" id="{051FA395-1438-4DB7-B188-16414674861B}"/>
              </a:ext>
            </a:extLst>
          </p:cNvPr>
          <p:cNvSpPr txBox="1"/>
          <p:nvPr/>
        </p:nvSpPr>
        <p:spPr>
          <a:xfrm>
            <a:off x="2812527" y="3423384"/>
            <a:ext cx="1306673" cy="276999"/>
          </a:xfrm>
          <a:prstGeom prst="rect">
            <a:avLst/>
          </a:prstGeom>
          <a:noFill/>
        </p:spPr>
        <p:txBody>
          <a:bodyPr wrap="square" rtlCol="0" anchor="ctr">
            <a:spAutoFit/>
          </a:bodyPr>
          <a:lstStyle/>
          <a:p>
            <a:pPr algn="r"/>
            <a:r>
              <a:rPr lang="zh-CN" altLang="en-US" sz="1200" dirty="0">
                <a:solidFill>
                  <a:srgbClr val="30ADAA"/>
                </a:solidFill>
                <a:latin typeface="微软雅黑" panose="020B0503020204020204" pitchFamily="34" charset="-122"/>
                <a:ea typeface="微软雅黑" panose="020B0503020204020204" pitchFamily="34" charset="-122"/>
                <a:cs typeface="SimHei" charset="-122"/>
              </a:rPr>
              <a:t>来源与验证</a:t>
            </a:r>
          </a:p>
        </p:txBody>
      </p:sp>
      <p:sp>
        <p:nvSpPr>
          <p:cNvPr id="26" name="箭头: 上 8">
            <a:extLst>
              <a:ext uri="{FF2B5EF4-FFF2-40B4-BE49-F238E27FC236}">
                <a16:creationId xmlns:a16="http://schemas.microsoft.com/office/drawing/2014/main" id="{0FE114A8-1B97-46E0-860B-B8B7B8549982}"/>
              </a:ext>
            </a:extLst>
          </p:cNvPr>
          <p:cNvSpPr/>
          <p:nvPr/>
        </p:nvSpPr>
        <p:spPr>
          <a:xfrm rot="10800000">
            <a:off x="4079573" y="3453883"/>
            <a:ext cx="231425" cy="216000"/>
          </a:xfrm>
          <a:prstGeom prst="upArrow">
            <a:avLst/>
          </a:prstGeom>
          <a:solidFill>
            <a:srgbClr val="36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571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mages2015.cnblogs.com/blog/741560/201704/741560-20170402163107242-261837171.png"/>
          <p:cNvPicPr>
            <a:picLocks noChangeAspect="1" noChangeArrowheads="1"/>
          </p:cNvPicPr>
          <p:nvPr/>
        </p:nvPicPr>
        <p:blipFill rotWithShape="1">
          <a:blip r:embed="rId3">
            <a:extLst>
              <a:ext uri="{28A0092B-C50C-407E-A947-70E740481C1C}">
                <a14:useLocalDpi xmlns:a14="http://schemas.microsoft.com/office/drawing/2010/main" val="0"/>
              </a:ext>
            </a:extLst>
          </a:blip>
          <a:srcRect l="1348" t="52739" r="1211" b="2999"/>
          <a:stretch/>
        </p:blipFill>
        <p:spPr bwMode="auto">
          <a:xfrm>
            <a:off x="1535853" y="2889023"/>
            <a:ext cx="6002867" cy="16259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images2015.cnblogs.com/blog/741560/201704/741560-20170402163107242-261837171.png">
            <a:extLst>
              <a:ext uri="{FF2B5EF4-FFF2-40B4-BE49-F238E27FC236}">
                <a16:creationId xmlns:a16="http://schemas.microsoft.com/office/drawing/2014/main" id="{17BBC2BE-266A-41FD-9E1F-F26AF48C75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8" t="2050" r="1212" b="46757"/>
          <a:stretch/>
        </p:blipFill>
        <p:spPr bwMode="auto">
          <a:xfrm>
            <a:off x="1535852" y="770466"/>
            <a:ext cx="6002867" cy="1880581"/>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4"/>
          <p:cNvSpPr txBox="1">
            <a:spLocks/>
          </p:cNvSpPr>
          <p:nvPr/>
        </p:nvSpPr>
        <p:spPr>
          <a:xfrm>
            <a:off x="976892" y="84843"/>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dirty="0">
                <a:solidFill>
                  <a:schemeClr val="tx1">
                    <a:lumMod val="75000"/>
                    <a:lumOff val="25000"/>
                  </a:schemeClr>
                </a:solidFill>
                <a:latin typeface="SimHei" charset="-122"/>
                <a:ea typeface="SimHei" charset="-122"/>
                <a:cs typeface="SimHei" charset="-122"/>
              </a:rPr>
              <a:t>翻转课堂</a:t>
            </a:r>
          </a:p>
        </p:txBody>
      </p:sp>
    </p:spTree>
    <p:extLst>
      <p:ext uri="{BB962C8B-B14F-4D97-AF65-F5344CB8AC3E}">
        <p14:creationId xmlns:p14="http://schemas.microsoft.com/office/powerpoint/2010/main" val="1526360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3888179" y="2596491"/>
            <a:ext cx="4595061" cy="205045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60" name="标题 4"/>
          <p:cNvSpPr txBox="1">
            <a:spLocks/>
          </p:cNvSpPr>
          <p:nvPr/>
        </p:nvSpPr>
        <p:spPr>
          <a:xfrm>
            <a:off x="439481" y="112818"/>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锐捷如何支撑翻转课堂</a:t>
            </a:r>
          </a:p>
        </p:txBody>
      </p:sp>
      <p:sp>
        <p:nvSpPr>
          <p:cNvPr id="21" name="矩形 20"/>
          <p:cNvSpPr/>
          <p:nvPr/>
        </p:nvSpPr>
        <p:spPr>
          <a:xfrm>
            <a:off x="550451" y="825142"/>
            <a:ext cx="3263259" cy="3821805"/>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3888179" y="825143"/>
            <a:ext cx="4595061" cy="165284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23" name="组合 36">
            <a:extLst>
              <a:ext uri="{FF2B5EF4-FFF2-40B4-BE49-F238E27FC236}">
                <a16:creationId xmlns:a16="http://schemas.microsoft.com/office/drawing/2014/main" id="{568A3576-28EE-4CA6-BFCE-C3AF54CFACD1}"/>
              </a:ext>
            </a:extLst>
          </p:cNvPr>
          <p:cNvGrpSpPr/>
          <p:nvPr/>
        </p:nvGrpSpPr>
        <p:grpSpPr>
          <a:xfrm>
            <a:off x="780286" y="1554125"/>
            <a:ext cx="2843124" cy="806707"/>
            <a:chOff x="7801078" y="2484586"/>
            <a:chExt cx="4427281" cy="1256195"/>
          </a:xfrm>
        </p:grpSpPr>
        <p:pic>
          <p:nvPicPr>
            <p:cNvPr id="2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1078" y="2484586"/>
              <a:ext cx="2137052" cy="125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9247" y="2484586"/>
              <a:ext cx="2139112" cy="1256193"/>
            </a:xfrm>
            <a:prstGeom prst="rect">
              <a:avLst/>
            </a:prstGeom>
          </p:spPr>
        </p:pic>
      </p:grpSp>
      <p:sp>
        <p:nvSpPr>
          <p:cNvPr id="26" name="文本框 25">
            <a:extLst>
              <a:ext uri="{FF2B5EF4-FFF2-40B4-BE49-F238E27FC236}">
                <a16:creationId xmlns:a16="http://schemas.microsoft.com/office/drawing/2014/main" id="{C38CA574-A063-4D51-8EEE-D2A8669AB237}"/>
              </a:ext>
            </a:extLst>
          </p:cNvPr>
          <p:cNvSpPr txBox="1"/>
          <p:nvPr/>
        </p:nvSpPr>
        <p:spPr>
          <a:xfrm>
            <a:off x="711323" y="886704"/>
            <a:ext cx="2959873" cy="307777"/>
          </a:xfrm>
          <a:prstGeom prst="rect">
            <a:avLst/>
          </a:prstGeom>
          <a:noFill/>
        </p:spPr>
        <p:txBody>
          <a:bodyPr wrap="square" rtlCol="0">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空间：</a:t>
            </a:r>
          </a:p>
        </p:txBody>
      </p:sp>
      <p:sp>
        <p:nvSpPr>
          <p:cNvPr id="29" name="文本框 28">
            <a:extLst>
              <a:ext uri="{FF2B5EF4-FFF2-40B4-BE49-F238E27FC236}">
                <a16:creationId xmlns:a16="http://schemas.microsoft.com/office/drawing/2014/main" id="{7429462F-6C15-4AD5-8AD0-99DBC6A28773}"/>
              </a:ext>
            </a:extLst>
          </p:cNvPr>
          <p:cNvSpPr txBox="1"/>
          <p:nvPr/>
        </p:nvSpPr>
        <p:spPr>
          <a:xfrm>
            <a:off x="3968037" y="2691482"/>
            <a:ext cx="4515203" cy="738664"/>
          </a:xfrm>
          <a:prstGeom prst="rect">
            <a:avLst/>
          </a:prstGeom>
          <a:noFill/>
        </p:spPr>
        <p:txBody>
          <a:bodyPr wrap="square" rtlCol="0">
            <a:spAutoFit/>
          </a:bodyPr>
          <a:lstStyle/>
          <a:p>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课件资源：</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基于资源分享的最简单的翻转</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r>
              <a:rPr lang="zh-CN" altLang="en-US"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任务：</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精细化布置前置学习任务与测试，课后延续研讨</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pic>
        <p:nvPicPr>
          <p:cNvPr id="30" name="Picture 5">
            <a:extLst>
              <a:ext uri="{FF2B5EF4-FFF2-40B4-BE49-F238E27FC236}">
                <a16:creationId xmlns:a16="http://schemas.microsoft.com/office/drawing/2014/main" id="{EEE666C7-27F3-445B-88B0-2F44D23675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434" y="2425924"/>
            <a:ext cx="1371312" cy="80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5010" y="2425924"/>
            <a:ext cx="1372639" cy="80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图片 31">
            <a:extLst>
              <a:ext uri="{FF2B5EF4-FFF2-40B4-BE49-F238E27FC236}">
                <a16:creationId xmlns:a16="http://schemas.microsoft.com/office/drawing/2014/main" id="{9F4D158A-7E80-497D-AC8E-DE3089BE4092}"/>
              </a:ext>
            </a:extLst>
          </p:cNvPr>
          <p:cNvPicPr>
            <a:picLocks noChangeAspect="1"/>
          </p:cNvPicPr>
          <p:nvPr/>
        </p:nvPicPr>
        <p:blipFill>
          <a:blip r:embed="rId7"/>
          <a:stretch>
            <a:fillRect/>
          </a:stretch>
        </p:blipFill>
        <p:spPr>
          <a:xfrm>
            <a:off x="5623971" y="3356322"/>
            <a:ext cx="476197" cy="881107"/>
          </a:xfrm>
          <a:prstGeom prst="rect">
            <a:avLst/>
          </a:prstGeom>
          <a:effectLst>
            <a:outerShdw blurRad="63500" sx="102000" sy="102000" algn="ctr" rotWithShape="0">
              <a:prstClr val="black">
                <a:alpha val="8000"/>
              </a:prstClr>
            </a:outerShdw>
          </a:effectLst>
        </p:spPr>
      </p:pic>
      <p:pic>
        <p:nvPicPr>
          <p:cNvPr id="33" name="图片 32">
            <a:extLst>
              <a:ext uri="{FF2B5EF4-FFF2-40B4-BE49-F238E27FC236}">
                <a16:creationId xmlns:a16="http://schemas.microsoft.com/office/drawing/2014/main" id="{4BC4A525-3CA2-4E39-94E5-B65FF1E7F0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4851" y="3348638"/>
            <a:ext cx="473816" cy="887372"/>
          </a:xfrm>
          <a:prstGeom prst="rect">
            <a:avLst/>
          </a:prstGeom>
          <a:effectLst>
            <a:outerShdw blurRad="63500" sx="102000" sy="102000" algn="ctr" rotWithShape="0">
              <a:prstClr val="black">
                <a:alpha val="8000"/>
              </a:prstClr>
            </a:outerShdw>
          </a:effectLst>
        </p:spPr>
      </p:pic>
      <p:sp>
        <p:nvSpPr>
          <p:cNvPr id="34" name="矩形 33"/>
          <p:cNvSpPr/>
          <p:nvPr/>
        </p:nvSpPr>
        <p:spPr>
          <a:xfrm>
            <a:off x="5312206" y="4378910"/>
            <a:ext cx="453970" cy="253916"/>
          </a:xfrm>
          <a:prstGeom prst="rect">
            <a:avLst/>
          </a:prstGeom>
        </p:spPr>
        <p:txBody>
          <a:bodyPr wrap="non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任务</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7199315" y="4373690"/>
            <a:ext cx="723275" cy="253916"/>
          </a:xfrm>
          <a:prstGeom prst="rect">
            <a:avLst/>
          </a:prstGeom>
        </p:spPr>
        <p:txBody>
          <a:bodyPr wrap="none">
            <a:spAutoFit/>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cs typeface="SimHei" charset="-122"/>
              </a:rPr>
              <a:t>课件资源</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文本框 123">
            <a:extLst>
              <a:ext uri="{FF2B5EF4-FFF2-40B4-BE49-F238E27FC236}">
                <a16:creationId xmlns:a16="http://schemas.microsoft.com/office/drawing/2014/main" id="{7FF77257-DF7B-4391-8016-E6A7CD65F8E4}"/>
              </a:ext>
            </a:extLst>
          </p:cNvPr>
          <p:cNvSpPr txBox="1"/>
          <p:nvPr/>
        </p:nvSpPr>
        <p:spPr>
          <a:xfrm>
            <a:off x="4221886" y="2114200"/>
            <a:ext cx="1294047" cy="276999"/>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交互智能平板</a:t>
            </a:r>
          </a:p>
        </p:txBody>
      </p:sp>
      <p:pic>
        <p:nvPicPr>
          <p:cNvPr id="38" name="图片 37">
            <a:extLst>
              <a:ext uri="{FF2B5EF4-FFF2-40B4-BE49-F238E27FC236}">
                <a16:creationId xmlns:a16="http://schemas.microsoft.com/office/drawing/2014/main" id="{57B54663-C102-4ED0-8CDF-DABC7C29162A}"/>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4015" t="4838" r="4871" b="5562"/>
          <a:stretch/>
        </p:blipFill>
        <p:spPr>
          <a:xfrm>
            <a:off x="4294438" y="1334380"/>
            <a:ext cx="1221495" cy="729822"/>
          </a:xfrm>
          <a:prstGeom prst="rect">
            <a:avLst/>
          </a:prstGeom>
        </p:spPr>
      </p:pic>
      <p:pic>
        <p:nvPicPr>
          <p:cNvPr id="39" name="图片 38">
            <a:extLst>
              <a:ext uri="{FF2B5EF4-FFF2-40B4-BE49-F238E27FC236}">
                <a16:creationId xmlns:a16="http://schemas.microsoft.com/office/drawing/2014/main" id="{52C5FFBA-FE7C-4E74-9AF4-8CFAF665C4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2257" y="1386573"/>
            <a:ext cx="1119867" cy="634098"/>
          </a:xfrm>
          <a:prstGeom prst="rect">
            <a:avLst/>
          </a:prstGeom>
        </p:spPr>
      </p:pic>
      <p:sp>
        <p:nvSpPr>
          <p:cNvPr id="41" name="文本框 40">
            <a:extLst>
              <a:ext uri="{FF2B5EF4-FFF2-40B4-BE49-F238E27FC236}">
                <a16:creationId xmlns:a16="http://schemas.microsoft.com/office/drawing/2014/main" id="{7429462F-6C15-4AD5-8AD0-99DBC6A28773}"/>
              </a:ext>
            </a:extLst>
          </p:cNvPr>
          <p:cNvSpPr txBox="1"/>
          <p:nvPr/>
        </p:nvSpPr>
        <p:spPr>
          <a:xfrm>
            <a:off x="4036647" y="906851"/>
            <a:ext cx="2145287" cy="307777"/>
          </a:xfrm>
          <a:prstGeom prst="rect">
            <a:avLst/>
          </a:prstGeom>
          <a:noFill/>
        </p:spPr>
        <p:txBody>
          <a:bodyPr wrap="square" rtlCol="0">
            <a:spAutoFit/>
          </a:bodyPr>
          <a:lstStyle/>
          <a:p>
            <a:r>
              <a:rPr lang="en-US" altLang="zh-CN"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IT</a:t>
            </a:r>
            <a:r>
              <a:rPr lang="zh-CN" altLang="en-US"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环境：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内容获取与分享</a:t>
            </a:r>
          </a:p>
        </p:txBody>
      </p:sp>
      <p:pic>
        <p:nvPicPr>
          <p:cNvPr id="42" name="Picture 5">
            <a:extLst>
              <a:ext uri="{FF2B5EF4-FFF2-40B4-BE49-F238E27FC236}">
                <a16:creationId xmlns:a16="http://schemas.microsoft.com/office/drawing/2014/main" id="{EEE666C7-27F3-445B-88B0-2F44D23675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847" y="3592431"/>
            <a:ext cx="1371248" cy="80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6">
            <a:extLst>
              <a:ext uri="{FF2B5EF4-FFF2-40B4-BE49-F238E27FC236}">
                <a16:creationId xmlns:a16="http://schemas.microsoft.com/office/drawing/2014/main" id="{173CEC0E-9A16-4E8C-9648-2FFD1B01C8F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45009" y="3592430"/>
            <a:ext cx="1372639" cy="814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矩形 43"/>
          <p:cNvSpPr/>
          <p:nvPr/>
        </p:nvSpPr>
        <p:spPr>
          <a:xfrm>
            <a:off x="711323" y="1235803"/>
            <a:ext cx="492443" cy="276999"/>
          </a:xfrm>
          <a:prstGeom prst="rect">
            <a:avLst/>
          </a:prstGeom>
        </p:spPr>
        <p:txBody>
          <a:bodyPr wrap="non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课上</a:t>
            </a:r>
            <a:endParaRPr lang="zh-CN" altLang="en-US" dirty="0">
              <a:latin typeface="微软雅黑" panose="020B0503020204020204" pitchFamily="34" charset="-122"/>
              <a:ea typeface="微软雅黑" panose="020B0503020204020204" pitchFamily="34" charset="-122"/>
            </a:endParaRPr>
          </a:p>
        </p:txBody>
      </p:sp>
      <p:sp>
        <p:nvSpPr>
          <p:cNvPr id="45" name="矩形 44"/>
          <p:cNvSpPr/>
          <p:nvPr/>
        </p:nvSpPr>
        <p:spPr>
          <a:xfrm>
            <a:off x="711323" y="3299677"/>
            <a:ext cx="492443" cy="276999"/>
          </a:xfrm>
          <a:prstGeom prst="rect">
            <a:avLst/>
          </a:prstGeom>
        </p:spPr>
        <p:txBody>
          <a:bodyPr wrap="none">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课下</a:t>
            </a:r>
            <a:endParaRPr lang="zh-CN" altLang="en-US" dirty="0">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FBAC4596-AA76-479B-B605-477095C25F7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37253" y="3356322"/>
            <a:ext cx="1554469" cy="879688"/>
          </a:xfrm>
          <a:prstGeom prst="rect">
            <a:avLst/>
          </a:prstGeom>
          <a:effectLst>
            <a:outerShdw blurRad="63500" sx="102000" sy="102000" algn="ctr" rotWithShape="0">
              <a:prstClr val="black">
                <a:alpha val="8000"/>
              </a:prstClr>
            </a:outerShdw>
          </a:effectLst>
        </p:spPr>
      </p:pic>
      <p:pic>
        <p:nvPicPr>
          <p:cNvPr id="47" name="图片 46">
            <a:extLst>
              <a:ext uri="{FF2B5EF4-FFF2-40B4-BE49-F238E27FC236}">
                <a16:creationId xmlns:a16="http://schemas.microsoft.com/office/drawing/2014/main" id="{F723F984-0B45-437E-A34B-ED03B771E79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24546" y="3348639"/>
            <a:ext cx="1472815" cy="887372"/>
          </a:xfrm>
          <a:prstGeom prst="rect">
            <a:avLst/>
          </a:prstGeom>
          <a:effectLst>
            <a:outerShdw blurRad="63500" sx="102000" sy="102000" algn="ctr" rotWithShape="0">
              <a:prstClr val="black">
                <a:alpha val="8000"/>
              </a:prstClr>
            </a:outerShdw>
          </a:effectLst>
        </p:spPr>
      </p:pic>
      <p:grpSp>
        <p:nvGrpSpPr>
          <p:cNvPr id="55" name="组合 11">
            <a:extLst>
              <a:ext uri="{FF2B5EF4-FFF2-40B4-BE49-F238E27FC236}">
                <a16:creationId xmlns:a16="http://schemas.microsoft.com/office/drawing/2014/main" id="{A4693DA4-9370-480B-AC96-623970217696}"/>
              </a:ext>
            </a:extLst>
          </p:cNvPr>
          <p:cNvGrpSpPr/>
          <p:nvPr/>
        </p:nvGrpSpPr>
        <p:grpSpPr>
          <a:xfrm>
            <a:off x="6425510" y="1055862"/>
            <a:ext cx="1547610" cy="1008340"/>
            <a:chOff x="8016799" y="1357341"/>
            <a:chExt cx="3191250" cy="2409920"/>
          </a:xfrm>
          <a:effectLst>
            <a:outerShdw blurRad="63500" sx="102000" sy="102000" algn="ctr" rotWithShape="0">
              <a:prstClr val="black">
                <a:alpha val="8000"/>
              </a:prstClr>
            </a:outerShdw>
          </a:effectLst>
        </p:grpSpPr>
        <p:pic>
          <p:nvPicPr>
            <p:cNvPr id="56" name="Picture 2" descr="C:\Users\deng\Desktop\分组互动拓扑图\3s.png">
              <a:extLst>
                <a:ext uri="{FF2B5EF4-FFF2-40B4-BE49-F238E27FC236}">
                  <a16:creationId xmlns:a16="http://schemas.microsoft.com/office/drawing/2014/main" id="{4625739D-39B4-4AFF-8ADD-54B19DB0E8A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016799" y="2437277"/>
              <a:ext cx="1574871" cy="132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3" descr="C:\Users\deng\Desktop\分组互动拓扑图\2s.png">
              <a:extLst>
                <a:ext uri="{FF2B5EF4-FFF2-40B4-BE49-F238E27FC236}">
                  <a16:creationId xmlns:a16="http://schemas.microsoft.com/office/drawing/2014/main" id="{A28EAE47-6932-48F9-83AA-217E2304049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94645" y="1357341"/>
              <a:ext cx="1574871" cy="132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 descr="C:\Users\deng\Desktop\分组互动拓扑图\1s.png">
              <a:extLst>
                <a:ext uri="{FF2B5EF4-FFF2-40B4-BE49-F238E27FC236}">
                  <a16:creationId xmlns:a16="http://schemas.microsoft.com/office/drawing/2014/main" id="{BA47B74A-AB91-404B-8965-E56FE2A0177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633179" y="2423311"/>
              <a:ext cx="1574870" cy="1329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6422695" y="2135133"/>
            <a:ext cx="1550425" cy="276999"/>
          </a:xfrm>
          <a:prstGeom prst="rect">
            <a:avLst/>
          </a:prstGeom>
        </p:spPr>
        <p:txBody>
          <a:bodyPr wrap="none">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小组终端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&amp;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多屏调度</a:t>
            </a:r>
          </a:p>
        </p:txBody>
      </p:sp>
    </p:spTree>
    <p:extLst>
      <p:ext uri="{BB962C8B-B14F-4D97-AF65-F5344CB8AC3E}">
        <p14:creationId xmlns:p14="http://schemas.microsoft.com/office/powerpoint/2010/main" val="1206157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26ED37E-A0E2-44E6-A92E-E60E098DD763}"/>
              </a:ext>
            </a:extLst>
          </p:cNvPr>
          <p:cNvSpPr>
            <a:spLocks noGrp="1"/>
          </p:cNvSpPr>
          <p:nvPr>
            <p:ph idx="4294967295"/>
          </p:nvPr>
        </p:nvSpPr>
        <p:spPr>
          <a:xfrm>
            <a:off x="457205" y="870874"/>
            <a:ext cx="8229600" cy="3971924"/>
          </a:xfrm>
          <a:prstGeom prst="rect">
            <a:avLst/>
          </a:prstGeom>
        </p:spPr>
        <p:txBody>
          <a:bodyPr>
            <a:normAutofit/>
          </a:bodyPr>
          <a:lstStyle/>
          <a:p>
            <a:pPr marL="0" indent="0">
              <a:buNone/>
            </a:pPr>
            <a:r>
              <a:rPr lang="zh-CN" altLang="en-US" sz="1600" dirty="0">
                <a:solidFill>
                  <a:srgbClr val="E6002E"/>
                </a:solidFill>
                <a:latin typeface="微软雅黑" panose="020B0503020204020204" pitchFamily="34" charset="-122"/>
                <a:ea typeface="微软雅黑" panose="020B0503020204020204" pitchFamily="34" charset="-122"/>
                <a:cs typeface="SimHei" charset="-122"/>
              </a:rPr>
              <a:t>泛在学习（</a:t>
            </a:r>
            <a:r>
              <a:rPr lang="en-US" altLang="zh-CN" sz="1600" dirty="0">
                <a:solidFill>
                  <a:srgbClr val="E6002E"/>
                </a:solidFill>
                <a:latin typeface="微软雅黑" panose="020B0503020204020204" pitchFamily="34" charset="-122"/>
                <a:ea typeface="微软雅黑" panose="020B0503020204020204" pitchFamily="34" charset="-122"/>
                <a:cs typeface="SimHei" charset="-122"/>
              </a:rPr>
              <a:t>U</a:t>
            </a:r>
            <a:r>
              <a:rPr lang="zh-CN" altLang="en-US" sz="1600" dirty="0">
                <a:solidFill>
                  <a:srgbClr val="E6002E"/>
                </a:solidFill>
                <a:latin typeface="微软雅黑" panose="020B0503020204020204" pitchFamily="34" charset="-122"/>
                <a:ea typeface="微软雅黑" panose="020B0503020204020204" pitchFamily="34" charset="-122"/>
                <a:cs typeface="SimHei" charset="-122"/>
              </a:rPr>
              <a:t>－</a:t>
            </a:r>
            <a:r>
              <a:rPr lang="en-US" altLang="zh-CN" sz="1600" dirty="0">
                <a:solidFill>
                  <a:srgbClr val="E6002E"/>
                </a:solidFill>
                <a:latin typeface="微软雅黑" panose="020B0503020204020204" pitchFamily="34" charset="-122"/>
                <a:ea typeface="微软雅黑" panose="020B0503020204020204" pitchFamily="34" charset="-122"/>
                <a:cs typeface="SimHei" charset="-122"/>
              </a:rPr>
              <a:t>Learning</a:t>
            </a:r>
            <a:r>
              <a:rPr lang="zh-CN" altLang="en-US" sz="1600" dirty="0">
                <a:solidFill>
                  <a:srgbClr val="E6002E"/>
                </a:solidFill>
                <a:latin typeface="微软雅黑" panose="020B0503020204020204" pitchFamily="34" charset="-122"/>
                <a:ea typeface="微软雅黑" panose="020B0503020204020204" pitchFamily="34" charset="-122"/>
                <a:cs typeface="SimHei" charset="-122"/>
              </a:rPr>
              <a:t>），顾名思义就是指每时每刻的沟通，无处不在的学习，是一种任何人可以在任何地方、任何时刻获取所需的任何信息的方式。</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就是利用信息技术提供学生一个可以在任何地方、随时、使用手边可以取得的科技工具来进行学习活动的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4A</a:t>
            </a:r>
            <a:r>
              <a:rPr lang="zh-CN" altLang="en-US" sz="1350" dirty="0">
                <a:latin typeface="微软雅黑" panose="020B0503020204020204" pitchFamily="34" charset="-122"/>
                <a:ea typeface="微软雅黑" panose="020B0503020204020204" pitchFamily="34" charset="-122"/>
              </a:rPr>
              <a:t>（</a:t>
            </a:r>
            <a:r>
              <a:rPr lang="en-US" altLang="zh-CN" sz="1600" dirty="0">
                <a:solidFill>
                  <a:srgbClr val="E6002E"/>
                </a:solidFill>
                <a:latin typeface="微软雅黑" panose="020B0503020204020204" pitchFamily="34" charset="-122"/>
                <a:ea typeface="微软雅黑" panose="020B0503020204020204" pitchFamily="34" charset="-122"/>
                <a:cs typeface="SimHei" charset="-122"/>
              </a:rPr>
              <a:t>Any one</a:t>
            </a:r>
            <a:r>
              <a:rPr lang="zh-CN" altLang="en-US" sz="1600" dirty="0">
                <a:solidFill>
                  <a:srgbClr val="E6002E"/>
                </a:solidFill>
                <a:latin typeface="微软雅黑" panose="020B0503020204020204" pitchFamily="34" charset="-122"/>
                <a:ea typeface="微软雅黑" panose="020B0503020204020204" pitchFamily="34" charset="-122"/>
                <a:cs typeface="SimHei" charset="-122"/>
              </a:rPr>
              <a:t>，</a:t>
            </a:r>
            <a:r>
              <a:rPr lang="en-US" altLang="zh-CN" sz="1600" dirty="0">
                <a:solidFill>
                  <a:srgbClr val="E6002E"/>
                </a:solidFill>
                <a:latin typeface="微软雅黑" panose="020B0503020204020204" pitchFamily="34" charset="-122"/>
                <a:ea typeface="微软雅黑" panose="020B0503020204020204" pitchFamily="34" charset="-122"/>
                <a:cs typeface="SimHei" charset="-122"/>
              </a:rPr>
              <a:t>Any time</a:t>
            </a:r>
            <a:r>
              <a:rPr lang="zh-CN" altLang="en-US" sz="1600" dirty="0">
                <a:solidFill>
                  <a:srgbClr val="E6002E"/>
                </a:solidFill>
                <a:latin typeface="微软雅黑" panose="020B0503020204020204" pitchFamily="34" charset="-122"/>
                <a:ea typeface="微软雅黑" panose="020B0503020204020204" pitchFamily="34" charset="-122"/>
                <a:cs typeface="SimHei" charset="-122"/>
              </a:rPr>
              <a:t>，</a:t>
            </a:r>
            <a:r>
              <a:rPr lang="en-US" altLang="zh-CN" sz="1600" dirty="0">
                <a:solidFill>
                  <a:srgbClr val="E6002E"/>
                </a:solidFill>
                <a:latin typeface="微软雅黑" panose="020B0503020204020204" pitchFamily="34" charset="-122"/>
                <a:ea typeface="微软雅黑" panose="020B0503020204020204" pitchFamily="34" charset="-122"/>
                <a:cs typeface="SimHei" charset="-122"/>
              </a:rPr>
              <a:t>Any where</a:t>
            </a:r>
            <a:r>
              <a:rPr lang="zh-CN" altLang="en-US" sz="1600" dirty="0">
                <a:solidFill>
                  <a:srgbClr val="E6002E"/>
                </a:solidFill>
                <a:latin typeface="微软雅黑" panose="020B0503020204020204" pitchFamily="34" charset="-122"/>
                <a:ea typeface="微软雅黑" panose="020B0503020204020204" pitchFamily="34" charset="-122"/>
                <a:cs typeface="SimHei" charset="-122"/>
              </a:rPr>
              <a:t>，</a:t>
            </a:r>
            <a:r>
              <a:rPr lang="en-US" altLang="zh-CN" sz="1600" dirty="0">
                <a:solidFill>
                  <a:srgbClr val="E6002E"/>
                </a:solidFill>
                <a:latin typeface="微软雅黑" panose="020B0503020204020204" pitchFamily="34" charset="-122"/>
                <a:ea typeface="微软雅黑" panose="020B0503020204020204" pitchFamily="34" charset="-122"/>
                <a:cs typeface="SimHei" charset="-122"/>
              </a:rPr>
              <a:t>Any device</a:t>
            </a:r>
            <a:r>
              <a:rPr lang="zh-CN" altLang="en-US" sz="1350" dirty="0">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学习。</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marL="0" indent="0">
              <a:lnSpc>
                <a:spcPct val="150000"/>
              </a:lnSpc>
              <a:buNone/>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本质特点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285743" lvl="2" indent="-285743" defTabSz="685800">
              <a:lnSpc>
                <a:spcPct val="170000"/>
              </a:lnSpc>
              <a:buBlip>
                <a:blip r:embed="rId2"/>
              </a:buBlip>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“以人为中心，以学习任务本身为焦点”的学习。</a:t>
            </a:r>
          </a:p>
          <a:p>
            <a:pPr marL="285743" lvl="2" indent="-285743" defTabSz="685800">
              <a:lnSpc>
                <a:spcPct val="170000"/>
              </a:lnSpc>
              <a:buBlip>
                <a:blip r:embed="rId2"/>
              </a:buBlip>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学习者可以积极主动地进行学习。</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a:p>
            <a:pPr marL="285743" lvl="2" indent="-285743" defTabSz="685800">
              <a:lnSpc>
                <a:spcPct val="150000"/>
              </a:lnSpc>
              <a:spcAft>
                <a:spcPts val="600"/>
              </a:spcAft>
              <a:buBlip>
                <a:blip r:embed="rId2"/>
              </a:buBlip>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学习者所关注的将是学习任务和目标本身，而不是外围的学习工具或环境因素。</a:t>
            </a:r>
          </a:p>
          <a:p>
            <a:pPr marL="285743" lvl="2" indent="-285743" defTabSz="685800">
              <a:lnSpc>
                <a:spcPct val="110000"/>
              </a:lnSpc>
              <a:buBlip>
                <a:blip r:embed="rId2"/>
              </a:buBlip>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学习者可以在任何地方，任何时间，接入他们所需要的文档、数据和视频等等各种学习信息。这些信息的提供是基于学习者自身的需求的，因此，学习是一种自我导向的过程。</a:t>
            </a:r>
          </a:p>
          <a:p>
            <a:pPr marL="285743" lvl="2" indent="-285743" defTabSz="685800">
              <a:lnSpc>
                <a:spcPct val="170000"/>
              </a:lnSpc>
              <a:buBlip>
                <a:blip r:embed="rId2"/>
              </a:buBlip>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这也是无缝学习的方向，很多学习时间就需要短时间，零碎时间一来补充以形成终身学习的习惯。</a:t>
            </a:r>
          </a:p>
          <a:p>
            <a:pPr marL="0" indent="0">
              <a:lnSpc>
                <a:spcPct val="150000"/>
              </a:lnSpc>
              <a:buNone/>
            </a:pPr>
            <a:endParaRPr lang="zh-CN" altLang="en-US" sz="1350" dirty="0">
              <a:latin typeface="微软雅黑" panose="020B0503020204020204" pitchFamily="34" charset="-122"/>
              <a:ea typeface="微软雅黑" panose="020B0503020204020204" pitchFamily="34" charset="-122"/>
            </a:endParaRPr>
          </a:p>
        </p:txBody>
      </p:sp>
      <p:sp>
        <p:nvSpPr>
          <p:cNvPr id="4" name="标题 4"/>
          <p:cNvSpPr txBox="1">
            <a:spLocks/>
          </p:cNvSpPr>
          <p:nvPr/>
        </p:nvSpPr>
        <p:spPr>
          <a:xfrm>
            <a:off x="457205" y="111606"/>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泛在式学习</a:t>
            </a:r>
          </a:p>
        </p:txBody>
      </p:sp>
    </p:spTree>
    <p:extLst>
      <p:ext uri="{BB962C8B-B14F-4D97-AF65-F5344CB8AC3E}">
        <p14:creationId xmlns:p14="http://schemas.microsoft.com/office/powerpoint/2010/main" val="2597938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3072869" y="825143"/>
            <a:ext cx="2227794" cy="3821804"/>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60" name="标题 4"/>
          <p:cNvSpPr txBox="1">
            <a:spLocks/>
          </p:cNvSpPr>
          <p:nvPr/>
        </p:nvSpPr>
        <p:spPr>
          <a:xfrm>
            <a:off x="423683" y="107404"/>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锐捷如何支撑泛在式学习</a:t>
            </a:r>
          </a:p>
        </p:txBody>
      </p:sp>
      <p:sp>
        <p:nvSpPr>
          <p:cNvPr id="21" name="矩形 20"/>
          <p:cNvSpPr/>
          <p:nvPr/>
        </p:nvSpPr>
        <p:spPr>
          <a:xfrm>
            <a:off x="550452" y="825142"/>
            <a:ext cx="2359124" cy="3821805"/>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5453574" y="825142"/>
            <a:ext cx="2988132" cy="3821804"/>
          </a:xfrm>
          <a:prstGeom prst="rect">
            <a:avLst/>
          </a:prstGeom>
          <a:solidFill>
            <a:schemeClr val="bg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C38CA574-A063-4D51-8EEE-D2A8669AB237}"/>
              </a:ext>
            </a:extLst>
          </p:cNvPr>
          <p:cNvSpPr txBox="1"/>
          <p:nvPr/>
        </p:nvSpPr>
        <p:spPr>
          <a:xfrm>
            <a:off x="711324" y="1076888"/>
            <a:ext cx="2260086" cy="309685"/>
          </a:xfrm>
          <a:prstGeom prst="rect">
            <a:avLst/>
          </a:prstGeom>
          <a:noFill/>
        </p:spPr>
        <p:txBody>
          <a:bodyPr wrap="square" rtlCol="0">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空间：</a:t>
            </a:r>
          </a:p>
        </p:txBody>
      </p:sp>
      <p:sp>
        <p:nvSpPr>
          <p:cNvPr id="29" name="文本框 28">
            <a:extLst>
              <a:ext uri="{FF2B5EF4-FFF2-40B4-BE49-F238E27FC236}">
                <a16:creationId xmlns:a16="http://schemas.microsoft.com/office/drawing/2014/main" id="{7429462F-6C15-4AD5-8AD0-99DBC6A28773}"/>
              </a:ext>
            </a:extLst>
          </p:cNvPr>
          <p:cNvSpPr txBox="1"/>
          <p:nvPr/>
        </p:nvSpPr>
        <p:spPr>
          <a:xfrm>
            <a:off x="5648361" y="1049118"/>
            <a:ext cx="2609954" cy="1384995"/>
          </a:xfrm>
          <a:prstGeom prst="rect">
            <a:avLst/>
          </a:prstGeom>
          <a:noFill/>
        </p:spPr>
        <p:txBody>
          <a:bodyPr wrap="square" rtlCol="0">
            <a:spAutoFit/>
          </a:bodyPr>
          <a:lstStyle/>
          <a:p>
            <a:r>
              <a:rPr lang="zh-CN" altLang="en-US"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教学应用：</a:t>
            </a:r>
            <a:endParaRPr lang="en-US" altLang="zh-CN" sz="1400" dirty="0">
              <a:solidFill>
                <a:schemeClr val="accent6">
                  <a:lumMod val="75000"/>
                </a:schemeClr>
              </a:solidFill>
              <a:latin typeface="微软雅黑" panose="020B0503020204020204" pitchFamily="34" charset="-122"/>
              <a:ea typeface="微软雅黑" panose="020B0503020204020204" pitchFamily="34" charset="-122"/>
              <a:cs typeface="SimHei" charset="-122"/>
            </a:endParaRPr>
          </a:p>
          <a:p>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学生通过微信端进行移动学习：阅读学习资源，答题，提交附件，查看老师批阅与反馈，回顾课堂内容</a:t>
            </a:r>
          </a:p>
          <a:p>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
        <p:nvSpPr>
          <p:cNvPr id="36" name="文本框 123">
            <a:extLst>
              <a:ext uri="{FF2B5EF4-FFF2-40B4-BE49-F238E27FC236}">
                <a16:creationId xmlns:a16="http://schemas.microsoft.com/office/drawing/2014/main" id="{7FF77257-DF7B-4391-8016-E6A7CD65F8E4}"/>
              </a:ext>
            </a:extLst>
          </p:cNvPr>
          <p:cNvSpPr txBox="1"/>
          <p:nvPr/>
        </p:nvSpPr>
        <p:spPr>
          <a:xfrm>
            <a:off x="3572457" y="2585692"/>
            <a:ext cx="1294047" cy="276999"/>
          </a:xfrm>
          <a:prstGeom prst="rect">
            <a:avLst/>
          </a:prstGeom>
          <a:noFill/>
        </p:spPr>
        <p:txBody>
          <a:bodyPr wrap="squar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交互智能平板</a:t>
            </a:r>
          </a:p>
        </p:txBody>
      </p:sp>
      <p:pic>
        <p:nvPicPr>
          <p:cNvPr id="38" name="图片 37">
            <a:extLst>
              <a:ext uri="{FF2B5EF4-FFF2-40B4-BE49-F238E27FC236}">
                <a16:creationId xmlns:a16="http://schemas.microsoft.com/office/drawing/2014/main" id="{57B54663-C102-4ED0-8CDF-DABC7C2916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015" t="4838" r="4871" b="5562"/>
          <a:stretch/>
        </p:blipFill>
        <p:spPr>
          <a:xfrm>
            <a:off x="3361752" y="1499348"/>
            <a:ext cx="1687037" cy="1007975"/>
          </a:xfrm>
          <a:prstGeom prst="rect">
            <a:avLst/>
          </a:prstGeom>
        </p:spPr>
      </p:pic>
      <p:pic>
        <p:nvPicPr>
          <p:cNvPr id="39" name="图片 38">
            <a:extLst>
              <a:ext uri="{FF2B5EF4-FFF2-40B4-BE49-F238E27FC236}">
                <a16:creationId xmlns:a16="http://schemas.microsoft.com/office/drawing/2014/main" id="{52C5FFBA-FE7C-4E74-9AF4-8CFAF665C4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3859" y="1565830"/>
            <a:ext cx="1546676" cy="875768"/>
          </a:xfrm>
          <a:prstGeom prst="rect">
            <a:avLst/>
          </a:prstGeom>
        </p:spPr>
      </p:pic>
      <p:sp>
        <p:nvSpPr>
          <p:cNvPr id="41" name="文本框 40">
            <a:extLst>
              <a:ext uri="{FF2B5EF4-FFF2-40B4-BE49-F238E27FC236}">
                <a16:creationId xmlns:a16="http://schemas.microsoft.com/office/drawing/2014/main" id="{7429462F-6C15-4AD5-8AD0-99DBC6A28773}"/>
              </a:ext>
            </a:extLst>
          </p:cNvPr>
          <p:cNvSpPr txBox="1"/>
          <p:nvPr/>
        </p:nvSpPr>
        <p:spPr>
          <a:xfrm>
            <a:off x="3132282" y="1049118"/>
            <a:ext cx="2292716" cy="307777"/>
          </a:xfrm>
          <a:prstGeom prst="rect">
            <a:avLst/>
          </a:prstGeom>
          <a:noFill/>
        </p:spPr>
        <p:txBody>
          <a:bodyPr wrap="square" rtlCol="0">
            <a:spAutoFit/>
          </a:bodyPr>
          <a:lstStyle/>
          <a:p>
            <a:r>
              <a:rPr lang="en-US" altLang="zh-CN"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IT</a:t>
            </a:r>
            <a:r>
              <a:rPr lang="zh-CN" altLang="en-US"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环境：</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内容获取与分享</a:t>
            </a:r>
          </a:p>
        </p:txBody>
      </p:sp>
      <p:pic>
        <p:nvPicPr>
          <p:cNvPr id="42" name="Picture 5">
            <a:extLst>
              <a:ext uri="{FF2B5EF4-FFF2-40B4-BE49-F238E27FC236}">
                <a16:creationId xmlns:a16="http://schemas.microsoft.com/office/drawing/2014/main" id="{EEE666C7-27F3-445B-88B0-2F44D23675E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848" y="1775687"/>
            <a:ext cx="1728035" cy="1016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6">
            <a:extLst>
              <a:ext uri="{FF2B5EF4-FFF2-40B4-BE49-F238E27FC236}">
                <a16:creationId xmlns:a16="http://schemas.microsoft.com/office/drawing/2014/main" id="{173CEC0E-9A16-4E8C-9648-2FFD1B01C8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509" y="3113688"/>
            <a:ext cx="1727065" cy="102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 name="组合 11">
            <a:extLst>
              <a:ext uri="{FF2B5EF4-FFF2-40B4-BE49-F238E27FC236}">
                <a16:creationId xmlns:a16="http://schemas.microsoft.com/office/drawing/2014/main" id="{A4693DA4-9370-480B-AC96-623970217696}"/>
              </a:ext>
            </a:extLst>
          </p:cNvPr>
          <p:cNvGrpSpPr/>
          <p:nvPr/>
        </p:nvGrpSpPr>
        <p:grpSpPr>
          <a:xfrm>
            <a:off x="3418910" y="2993335"/>
            <a:ext cx="1547610" cy="1008340"/>
            <a:chOff x="8016799" y="1357341"/>
            <a:chExt cx="3191250" cy="2409920"/>
          </a:xfrm>
          <a:effectLst>
            <a:outerShdw blurRad="63500" sx="102000" sy="102000" algn="ctr" rotWithShape="0">
              <a:prstClr val="black">
                <a:alpha val="8000"/>
              </a:prstClr>
            </a:outerShdw>
          </a:effectLst>
        </p:grpSpPr>
        <p:pic>
          <p:nvPicPr>
            <p:cNvPr id="56" name="Picture 2" descr="C:\Users\deng\Desktop\分组互动拓扑图\3s.png">
              <a:extLst>
                <a:ext uri="{FF2B5EF4-FFF2-40B4-BE49-F238E27FC236}">
                  <a16:creationId xmlns:a16="http://schemas.microsoft.com/office/drawing/2014/main" id="{4625739D-39B4-4AFF-8ADD-54B19DB0E8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6799" y="2437277"/>
              <a:ext cx="1574871" cy="1329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3" descr="C:\Users\deng\Desktop\分组互动拓扑图\2s.png">
              <a:extLst>
                <a:ext uri="{FF2B5EF4-FFF2-40B4-BE49-F238E27FC236}">
                  <a16:creationId xmlns:a16="http://schemas.microsoft.com/office/drawing/2014/main" id="{A28EAE47-6932-48F9-83AA-217E230404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94645" y="1357341"/>
              <a:ext cx="1574871" cy="132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 descr="C:\Users\deng\Desktop\分组互动拓扑图\1s.png">
              <a:extLst>
                <a:ext uri="{FF2B5EF4-FFF2-40B4-BE49-F238E27FC236}">
                  <a16:creationId xmlns:a16="http://schemas.microsoft.com/office/drawing/2014/main" id="{BA47B74A-AB91-404B-8965-E56FE2A0177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33179" y="2423311"/>
              <a:ext cx="1574870" cy="1329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3480417" y="4139099"/>
            <a:ext cx="1550425" cy="276999"/>
          </a:xfrm>
          <a:prstGeom prst="rect">
            <a:avLst/>
          </a:prstGeom>
        </p:spPr>
        <p:txBody>
          <a:bodyPr wrap="none">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小组终端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&amp;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多屏调度</a:t>
            </a:r>
          </a:p>
        </p:txBody>
      </p:sp>
      <p:pic>
        <p:nvPicPr>
          <p:cNvPr id="37" name="图片 36">
            <a:extLst>
              <a:ext uri="{FF2B5EF4-FFF2-40B4-BE49-F238E27FC236}">
                <a16:creationId xmlns:a16="http://schemas.microsoft.com/office/drawing/2014/main" id="{9F4D158A-7E80-497D-AC8E-DE3089BE4092}"/>
              </a:ext>
            </a:extLst>
          </p:cNvPr>
          <p:cNvPicPr>
            <a:picLocks noChangeAspect="1"/>
          </p:cNvPicPr>
          <p:nvPr/>
        </p:nvPicPr>
        <p:blipFill>
          <a:blip r:embed="rId10"/>
          <a:stretch>
            <a:fillRect/>
          </a:stretch>
        </p:blipFill>
        <p:spPr>
          <a:xfrm>
            <a:off x="6554602" y="2704204"/>
            <a:ext cx="803893" cy="1487444"/>
          </a:xfrm>
          <a:prstGeom prst="rect">
            <a:avLst/>
          </a:prstGeom>
          <a:effectLst>
            <a:outerShdw blurRad="63500" sx="102000" sy="102000" algn="ctr" rotWithShape="0">
              <a:prstClr val="black">
                <a:alpha val="8000"/>
              </a:prstClr>
            </a:outerShdw>
          </a:effectLst>
        </p:spPr>
      </p:pic>
      <p:pic>
        <p:nvPicPr>
          <p:cNvPr id="40" name="图片 39">
            <a:extLst>
              <a:ext uri="{FF2B5EF4-FFF2-40B4-BE49-F238E27FC236}">
                <a16:creationId xmlns:a16="http://schemas.microsoft.com/office/drawing/2014/main" id="{212D0B0A-75A6-4E3B-863A-6BE5A34F7C5A}"/>
              </a:ext>
            </a:extLst>
          </p:cNvPr>
          <p:cNvPicPr>
            <a:picLocks noChangeAspect="1"/>
          </p:cNvPicPr>
          <p:nvPr/>
        </p:nvPicPr>
        <p:blipFill>
          <a:blip r:embed="rId11"/>
          <a:stretch>
            <a:fillRect/>
          </a:stretch>
        </p:blipFill>
        <p:spPr>
          <a:xfrm>
            <a:off x="5648361" y="2704204"/>
            <a:ext cx="861086" cy="1487444"/>
          </a:xfrm>
          <a:prstGeom prst="rect">
            <a:avLst/>
          </a:prstGeom>
          <a:effectLst>
            <a:outerShdw blurRad="63500" sx="102000" sy="102000" algn="ctr" rotWithShape="0">
              <a:prstClr val="black">
                <a:alpha val="8000"/>
              </a:prstClr>
            </a:outerShdw>
          </a:effectLst>
        </p:spPr>
      </p:pic>
      <p:pic>
        <p:nvPicPr>
          <p:cNvPr id="48" name="图片 47">
            <a:extLst>
              <a:ext uri="{FF2B5EF4-FFF2-40B4-BE49-F238E27FC236}">
                <a16:creationId xmlns:a16="http://schemas.microsoft.com/office/drawing/2014/main" id="{CB80C900-46AC-4C38-9E52-1150196E7D96}"/>
              </a:ext>
            </a:extLst>
          </p:cNvPr>
          <p:cNvPicPr>
            <a:picLocks noChangeAspect="1"/>
          </p:cNvPicPr>
          <p:nvPr/>
        </p:nvPicPr>
        <p:blipFill>
          <a:blip r:embed="rId12"/>
          <a:stretch>
            <a:fillRect/>
          </a:stretch>
        </p:blipFill>
        <p:spPr>
          <a:xfrm>
            <a:off x="7405285" y="2704204"/>
            <a:ext cx="853030" cy="1487444"/>
          </a:xfrm>
          <a:prstGeom prst="rect">
            <a:avLst/>
          </a:prstGeom>
          <a:effectLst>
            <a:outerShdw blurRad="63500" sx="102000" sy="102000" algn="ctr" rotWithShape="0">
              <a:prstClr val="black">
                <a:alpha val="8000"/>
              </a:prstClr>
            </a:outerShdw>
          </a:effectLst>
        </p:spPr>
      </p:pic>
    </p:spTree>
    <p:extLst>
      <p:ext uri="{BB962C8B-B14F-4D97-AF65-F5344CB8AC3E}">
        <p14:creationId xmlns:p14="http://schemas.microsoft.com/office/powerpoint/2010/main" val="1776862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26ED37E-A0E2-44E6-A92E-E60E098DD763}"/>
              </a:ext>
            </a:extLst>
          </p:cNvPr>
          <p:cNvSpPr>
            <a:spLocks noGrp="1"/>
          </p:cNvSpPr>
          <p:nvPr>
            <p:ph idx="4294967295"/>
          </p:nvPr>
        </p:nvSpPr>
        <p:spPr>
          <a:xfrm>
            <a:off x="457205" y="1103916"/>
            <a:ext cx="8229600" cy="2367418"/>
          </a:xfrm>
          <a:prstGeom prst="rect">
            <a:avLst/>
          </a:prstGeom>
        </p:spPr>
        <p:txBody>
          <a:bodyPr>
            <a:normAutofit/>
          </a:bodyPr>
          <a:lstStyle/>
          <a:p>
            <a:pPr marL="0" indent="0">
              <a:lnSpc>
                <a:spcPct val="150000"/>
              </a:lnSpc>
              <a:buNone/>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课程特征</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285743" lvl="2" indent="-285743" defTabSz="685800">
              <a:lnSpc>
                <a:spcPct val="100000"/>
              </a:lnSpc>
              <a:spcAft>
                <a:spcPts val="600"/>
              </a:spcAft>
              <a:buBlip>
                <a:blip r:embed="rId2"/>
              </a:buBlip>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、工具资源多元化：</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MOOC</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课程整合多种社交网络工具和多种形式的数字化资源，形成多元化的学习工具和丰富的课程资源。</a:t>
            </a:r>
          </a:p>
          <a:p>
            <a:pPr marL="285743" lvl="2" indent="-285743" defTabSz="685800">
              <a:lnSpc>
                <a:spcPct val="100000"/>
              </a:lnSpc>
              <a:spcAft>
                <a:spcPts val="600"/>
              </a:spcAft>
              <a:buBlip>
                <a:blip r:embed="rId2"/>
              </a:buBlip>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、课程易于使用：突破传统课程时间、空间的限制，依托互联网世界各地的学习者在家即可学到国内外著名高校课程。</a:t>
            </a:r>
          </a:p>
          <a:p>
            <a:pPr marL="285743" lvl="2" indent="-285743" defTabSz="685800">
              <a:lnSpc>
                <a:spcPct val="100000"/>
              </a:lnSpc>
              <a:spcAft>
                <a:spcPts val="600"/>
              </a:spcAft>
              <a:buBlip>
                <a:blip r:embed="rId2"/>
              </a:buBlip>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、课程受众面广：突破传统课程人数限制，能够满足大规模课程学习者学习。</a:t>
            </a:r>
          </a:p>
          <a:p>
            <a:pPr marL="285743" lvl="2" indent="-285743" defTabSz="685800">
              <a:lnSpc>
                <a:spcPct val="100000"/>
              </a:lnSpc>
              <a:spcAft>
                <a:spcPts val="600"/>
              </a:spcAft>
              <a:buBlip>
                <a:blip r:embed="rId2"/>
              </a:buBlip>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4</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、课程参与自主性：</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MOOC</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课程具有较高的入学率，同时也具有较高的辍学率，这就需要学习者具有较强的自主学习能力才能按时完成课程学习内容。</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p:txBody>
      </p:sp>
      <p:sp>
        <p:nvSpPr>
          <p:cNvPr id="4" name="标题 4"/>
          <p:cNvSpPr txBox="1">
            <a:spLocks/>
          </p:cNvSpPr>
          <p:nvPr/>
        </p:nvSpPr>
        <p:spPr>
          <a:xfrm>
            <a:off x="414871" y="129448"/>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en-US" altLang="zh-CN" sz="2400" b="0" dirty="0">
                <a:solidFill>
                  <a:schemeClr val="tx1">
                    <a:lumMod val="75000"/>
                    <a:lumOff val="25000"/>
                  </a:schemeClr>
                </a:solidFill>
                <a:cs typeface="SimHei" charset="-122"/>
              </a:rPr>
              <a:t>MOOC</a:t>
            </a:r>
            <a:r>
              <a:rPr lang="zh-CN" altLang="en-US" sz="2400" b="0" dirty="0">
                <a:solidFill>
                  <a:schemeClr val="tx1">
                    <a:lumMod val="75000"/>
                    <a:lumOff val="25000"/>
                  </a:schemeClr>
                </a:solidFill>
                <a:cs typeface="SimHei" charset="-122"/>
              </a:rPr>
              <a:t>、</a:t>
            </a:r>
            <a:r>
              <a:rPr lang="en-US" altLang="zh-CN" sz="2400" b="0" dirty="0">
                <a:solidFill>
                  <a:schemeClr val="tx1">
                    <a:lumMod val="75000"/>
                    <a:lumOff val="25000"/>
                  </a:schemeClr>
                </a:solidFill>
                <a:cs typeface="SimHei" charset="-122"/>
              </a:rPr>
              <a:t>SPOC</a:t>
            </a:r>
            <a:endParaRPr lang="zh-CN" altLang="en-US" sz="2400" b="0" dirty="0">
              <a:solidFill>
                <a:schemeClr val="tx1">
                  <a:lumMod val="75000"/>
                  <a:lumOff val="25000"/>
                </a:schemeClr>
              </a:solidFill>
              <a:cs typeface="SimHei" charset="-122"/>
            </a:endParaRPr>
          </a:p>
        </p:txBody>
      </p:sp>
      <p:sp>
        <p:nvSpPr>
          <p:cNvPr id="2" name="矩形 1"/>
          <p:cNvSpPr/>
          <p:nvPr/>
        </p:nvSpPr>
        <p:spPr>
          <a:xfrm>
            <a:off x="457205" y="699959"/>
            <a:ext cx="4234493" cy="461665"/>
          </a:xfrm>
          <a:prstGeom prst="rect">
            <a:avLst/>
          </a:prstGeom>
        </p:spPr>
        <p:txBody>
          <a:bodyPr wrap="none">
            <a:spAutoFit/>
          </a:bodyPr>
          <a:lstStyle/>
          <a:p>
            <a:pPr>
              <a:lnSpc>
                <a:spcPct val="150000"/>
              </a:lnSpc>
            </a:pPr>
            <a:r>
              <a:rPr lang="en-US" altLang="zh-CN" sz="1600" b="1" dirty="0">
                <a:solidFill>
                  <a:srgbClr val="C0504D"/>
                </a:solidFill>
                <a:latin typeface="微软雅黑" panose="020B0503020204020204" pitchFamily="34" charset="-122"/>
                <a:ea typeface="微软雅黑" panose="020B0503020204020204" pitchFamily="34" charset="-122"/>
                <a:cs typeface="SimHei" charset="-122"/>
              </a:rPr>
              <a:t>MOOC</a:t>
            </a:r>
            <a:r>
              <a:rPr lang="zh-CN" altLang="en-US" sz="1600" b="1" dirty="0">
                <a:solidFill>
                  <a:srgbClr val="C0504D"/>
                </a:solidFill>
                <a:latin typeface="微软雅黑" panose="020B0503020204020204" pitchFamily="34" charset="-122"/>
                <a:ea typeface="微软雅黑" panose="020B0503020204020204" pitchFamily="34" charset="-122"/>
                <a:cs typeface="SimHei" charset="-122"/>
              </a:rPr>
              <a:t>（</a:t>
            </a:r>
            <a:r>
              <a:rPr lang="en-US" altLang="zh-CN" sz="1600" b="1" dirty="0">
                <a:solidFill>
                  <a:srgbClr val="C0504D"/>
                </a:solidFill>
                <a:latin typeface="微软雅黑" panose="020B0503020204020204" pitchFamily="34" charset="-122"/>
                <a:ea typeface="微软雅黑" panose="020B0503020204020204" pitchFamily="34" charset="-122"/>
                <a:cs typeface="SimHei" charset="-122"/>
              </a:rPr>
              <a:t>massive open online courses</a:t>
            </a:r>
            <a:r>
              <a:rPr lang="zh-CN" altLang="en-US" sz="1600" b="1" dirty="0">
                <a:solidFill>
                  <a:srgbClr val="C0504D"/>
                </a:solidFill>
                <a:latin typeface="微软雅黑" panose="020B0503020204020204" pitchFamily="34" charset="-122"/>
                <a:ea typeface="微软雅黑" panose="020B0503020204020204" pitchFamily="34" charset="-122"/>
                <a:cs typeface="SimHei" charset="-122"/>
              </a:rPr>
              <a:t>）</a:t>
            </a:r>
            <a:endParaRPr lang="en-US" altLang="zh-CN" sz="1600" b="1" dirty="0">
              <a:solidFill>
                <a:srgbClr val="C0504D"/>
              </a:solidFill>
              <a:latin typeface="微软雅黑" panose="020B0503020204020204" pitchFamily="34" charset="-122"/>
              <a:ea typeface="微软雅黑" panose="020B0503020204020204" pitchFamily="34" charset="-122"/>
              <a:cs typeface="SimHei" charset="-122"/>
            </a:endParaRPr>
          </a:p>
        </p:txBody>
      </p:sp>
      <p:sp>
        <p:nvSpPr>
          <p:cNvPr id="5" name="矩形 4"/>
          <p:cNvSpPr/>
          <p:nvPr/>
        </p:nvSpPr>
        <p:spPr>
          <a:xfrm>
            <a:off x="457205" y="3389547"/>
            <a:ext cx="8229600" cy="1309589"/>
          </a:xfrm>
          <a:prstGeom prst="rect">
            <a:avLst/>
          </a:prstGeom>
        </p:spPr>
        <p:txBody>
          <a:bodyPr wrap="square">
            <a:spAutoFit/>
          </a:bodyPr>
          <a:lstStyle/>
          <a:p>
            <a:pPr>
              <a:lnSpc>
                <a:spcPct val="150000"/>
              </a:lnSpc>
              <a:spcAft>
                <a:spcPts val="300"/>
              </a:spcAft>
            </a:pPr>
            <a:r>
              <a:rPr lang="en-US" altLang="zh-CN" sz="1600" b="1" dirty="0">
                <a:solidFill>
                  <a:srgbClr val="C0504D"/>
                </a:solidFill>
                <a:latin typeface="微软雅黑" panose="020B0503020204020204" pitchFamily="34" charset="-122"/>
                <a:ea typeface="微软雅黑" panose="020B0503020204020204" pitchFamily="34" charset="-122"/>
                <a:cs typeface="SimHei" charset="-122"/>
              </a:rPr>
              <a:t>SPOC</a:t>
            </a:r>
            <a:r>
              <a:rPr lang="zh-CN" altLang="en-US" sz="1600" b="1" dirty="0">
                <a:solidFill>
                  <a:srgbClr val="C0504D"/>
                </a:solidFill>
                <a:latin typeface="微软雅黑" panose="020B0503020204020204" pitchFamily="34" charset="-122"/>
                <a:ea typeface="微软雅黑" panose="020B0503020204020204" pitchFamily="34" charset="-122"/>
                <a:cs typeface="SimHei" charset="-122"/>
              </a:rPr>
              <a:t>（</a:t>
            </a:r>
            <a:r>
              <a:rPr lang="en-US" altLang="zh-CN" sz="1600" b="1" dirty="0">
                <a:solidFill>
                  <a:srgbClr val="C0504D"/>
                </a:solidFill>
                <a:latin typeface="微软雅黑" panose="020B0503020204020204" pitchFamily="34" charset="-122"/>
                <a:ea typeface="微软雅黑" panose="020B0503020204020204" pitchFamily="34" charset="-122"/>
                <a:cs typeface="SimHei" charset="-122"/>
              </a:rPr>
              <a:t>Small Private Online Courses</a:t>
            </a:r>
            <a:r>
              <a:rPr lang="zh-CN" altLang="en-US" sz="1600" b="1" dirty="0">
                <a:solidFill>
                  <a:srgbClr val="C0504D"/>
                </a:solidFill>
                <a:latin typeface="微软雅黑" panose="020B0503020204020204" pitchFamily="34" charset="-122"/>
                <a:ea typeface="微软雅黑" panose="020B0503020204020204" pitchFamily="34" charset="-122"/>
                <a:cs typeface="SimHei" charset="-122"/>
              </a:rPr>
              <a:t>）</a:t>
            </a:r>
            <a:endParaRPr lang="en-US" altLang="zh-CN" sz="1600" b="1" dirty="0">
              <a:solidFill>
                <a:srgbClr val="C0504D"/>
              </a:solidFill>
              <a:latin typeface="微软雅黑" panose="020B0503020204020204" pitchFamily="34" charset="-122"/>
              <a:ea typeface="微软雅黑" panose="020B0503020204020204" pitchFamily="34" charset="-122"/>
              <a:cs typeface="SimHei" charset="-122"/>
            </a:endParaRPr>
          </a:p>
          <a:p>
            <a:pPr marL="285743" lvl="2" indent="-285743">
              <a:spcBef>
                <a:spcPct val="20000"/>
              </a:spcBef>
              <a:spcAft>
                <a:spcPts val="600"/>
              </a:spcAft>
              <a:buBlip>
                <a:blip r:embed="rId2"/>
              </a:buBlip>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加州大学伯克利分校的阿曼德</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福克斯教授最早提出和使用的。</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a:p>
            <a:pPr marL="285743" lvl="2" indent="-285743">
              <a:spcBef>
                <a:spcPct val="20000"/>
              </a:spcBef>
              <a:spcAft>
                <a:spcPts val="600"/>
              </a:spcAft>
              <a:buBlip>
                <a:blip r:embed="rId2"/>
              </a:buBlip>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Small</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和</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Private</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是相对于</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MOOC</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中的</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Massive</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和</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Open</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而言，</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Small</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是指学生规模一般在几十人到几百人，</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Private</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是指对学生设置限制性准入条件，达到要求的申请者才能被纳入</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SPOC</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课程</a:t>
            </a:r>
          </a:p>
        </p:txBody>
      </p:sp>
    </p:spTree>
    <p:extLst>
      <p:ext uri="{BB962C8B-B14F-4D97-AF65-F5344CB8AC3E}">
        <p14:creationId xmlns:p14="http://schemas.microsoft.com/office/powerpoint/2010/main" val="1128105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0EB9A53-AB40-4F21-8311-5FE921C1448D}"/>
              </a:ext>
            </a:extLst>
          </p:cNvPr>
          <p:cNvSpPr txBox="1"/>
          <p:nvPr/>
        </p:nvSpPr>
        <p:spPr>
          <a:xfrm>
            <a:off x="587253" y="1528691"/>
            <a:ext cx="7160684" cy="2126672"/>
          </a:xfrm>
          <a:prstGeom prst="rect">
            <a:avLst/>
          </a:prstGeom>
          <a:noFill/>
        </p:spPr>
        <p:txBody>
          <a:bodyPr wrap="square" rtlCol="0">
            <a:spAutoFit/>
          </a:bodyPr>
          <a:lstStyle/>
          <a:p>
            <a:pPr marL="285750" indent="-285750">
              <a:lnSpc>
                <a:spcPct val="150000"/>
              </a:lnSpc>
              <a:buSzPct val="110000"/>
              <a:buFont typeface="Arial" panose="020B0604020202020204" pitchFamily="34" charset="0"/>
              <a:buChar cha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、可与标准接口的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SPOC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平台对接，支持单点登录</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marL="285750" indent="-285750">
              <a:lnSpc>
                <a:spcPct val="150000"/>
              </a:lnSpc>
              <a:buSzPct val="110000"/>
              <a:buFont typeface="Arial" panose="020B0604020202020204" pitchFamily="34" charset="0"/>
              <a:buChar char="•"/>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marL="285750" indent="-285750">
              <a:lnSpc>
                <a:spcPct val="150000"/>
              </a:lnSpc>
              <a:buSzPct val="110000"/>
              <a:buFont typeface="Arial" panose="020B0604020202020204" pitchFamily="34" charset="0"/>
              <a:buChar char="•"/>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、支持以</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URL</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的方式，在我软件中引用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MOOC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和</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SPOC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的视频（需要</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MOOC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和</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SPOC</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平台提供可直接播放的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URL</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a:t>
            </a:r>
            <a:endParaRPr lang="en-US" altLang="zh-CN" sz="1013"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endParaRPr lang="en-US" altLang="zh-CN" sz="1013"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accent6">
                    <a:lumMod val="75000"/>
                  </a:schemeClr>
                </a:solidFill>
                <a:latin typeface="微软雅黑" panose="020B0503020204020204" pitchFamily="34" charset="-122"/>
                <a:ea typeface="微软雅黑" panose="020B0503020204020204" pitchFamily="34" charset="-122"/>
                <a:cs typeface="SimHei" charset="-122"/>
              </a:rPr>
              <a:t>注：对接需要多方配合，通常需要由校方牵头相关厂商共同完成</a:t>
            </a:r>
          </a:p>
        </p:txBody>
      </p:sp>
      <p:sp>
        <p:nvSpPr>
          <p:cNvPr id="5" name="标题 4"/>
          <p:cNvSpPr txBox="1">
            <a:spLocks/>
          </p:cNvSpPr>
          <p:nvPr/>
        </p:nvSpPr>
        <p:spPr>
          <a:xfrm>
            <a:off x="419331" y="120527"/>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锐捷教学软件</a:t>
            </a:r>
            <a:r>
              <a:rPr lang="en-US" altLang="zh-CN" sz="2400" b="0" dirty="0" err="1">
                <a:solidFill>
                  <a:schemeClr val="tx1">
                    <a:lumMod val="75000"/>
                    <a:lumOff val="25000"/>
                  </a:schemeClr>
                </a:solidFill>
                <a:cs typeface="SimHei" charset="-122"/>
              </a:rPr>
              <a:t>UClass</a:t>
            </a:r>
            <a:r>
              <a:rPr lang="zh-CN" altLang="en-US" sz="2400" b="0" dirty="0">
                <a:solidFill>
                  <a:schemeClr val="tx1">
                    <a:lumMod val="75000"/>
                    <a:lumOff val="25000"/>
                  </a:schemeClr>
                </a:solidFill>
                <a:cs typeface="SimHei" charset="-122"/>
              </a:rPr>
              <a:t>与</a:t>
            </a:r>
            <a:r>
              <a:rPr lang="en-US" altLang="zh-CN" sz="2400" b="0" dirty="0">
                <a:solidFill>
                  <a:schemeClr val="tx1">
                    <a:lumMod val="75000"/>
                    <a:lumOff val="25000"/>
                  </a:schemeClr>
                </a:solidFill>
                <a:cs typeface="SimHei" charset="-122"/>
              </a:rPr>
              <a:t>MOOC</a:t>
            </a:r>
            <a:r>
              <a:rPr lang="zh-CN" altLang="en-US" sz="2400" b="0" dirty="0">
                <a:solidFill>
                  <a:schemeClr val="tx1">
                    <a:lumMod val="75000"/>
                    <a:lumOff val="25000"/>
                  </a:schemeClr>
                </a:solidFill>
                <a:cs typeface="SimHei" charset="-122"/>
              </a:rPr>
              <a:t>和</a:t>
            </a:r>
            <a:r>
              <a:rPr lang="en-US" altLang="zh-CN" sz="2400" b="0" dirty="0">
                <a:solidFill>
                  <a:schemeClr val="tx1">
                    <a:lumMod val="75000"/>
                    <a:lumOff val="25000"/>
                  </a:schemeClr>
                </a:solidFill>
                <a:cs typeface="SimHei" charset="-122"/>
              </a:rPr>
              <a:t>SPOC</a:t>
            </a:r>
            <a:r>
              <a:rPr lang="zh-CN" altLang="en-US" sz="2400" b="0" dirty="0">
                <a:solidFill>
                  <a:schemeClr val="tx1">
                    <a:lumMod val="75000"/>
                    <a:lumOff val="25000"/>
                  </a:schemeClr>
                </a:solidFill>
                <a:cs typeface="SimHei" charset="-122"/>
              </a:rPr>
              <a:t>的关系</a:t>
            </a:r>
          </a:p>
        </p:txBody>
      </p:sp>
      <p:grpSp>
        <p:nvGrpSpPr>
          <p:cNvPr id="6" name="组合 5"/>
          <p:cNvGrpSpPr/>
          <p:nvPr/>
        </p:nvGrpSpPr>
        <p:grpSpPr>
          <a:xfrm flipV="1">
            <a:off x="6137631" y="3117307"/>
            <a:ext cx="2759369" cy="1991251"/>
            <a:chOff x="7334250" y="3078480"/>
            <a:chExt cx="4667250" cy="3368040"/>
          </a:xfrm>
        </p:grpSpPr>
        <p:sp>
          <p:nvSpPr>
            <p:cNvPr id="7" name="椭圆 6"/>
            <p:cNvSpPr/>
            <p:nvPr/>
          </p:nvSpPr>
          <p:spPr>
            <a:xfrm>
              <a:off x="7334250" y="3078480"/>
              <a:ext cx="2362200" cy="2362200"/>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877300" y="3322320"/>
              <a:ext cx="3124200" cy="3124200"/>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096250" y="4884420"/>
              <a:ext cx="1562100" cy="156210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21477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E8EF7-5BF9-45F5-A5D1-F257550C1DD7}"/>
              </a:ext>
            </a:extLst>
          </p:cNvPr>
          <p:cNvSpPr txBox="1">
            <a:spLocks/>
          </p:cNvSpPr>
          <p:nvPr/>
        </p:nvSpPr>
        <p:spPr>
          <a:xfrm>
            <a:off x="428277" y="116032"/>
            <a:ext cx="5335353" cy="464662"/>
          </a:xfrm>
          <a:prstGeom prst="rect">
            <a:avLst/>
          </a:prstGeom>
        </p:spPr>
        <p:txBody>
          <a:bodyPr vert="horz" lIns="68580" tIns="34290" rIns="68580" bIns="34290" rtlCol="0" anchor="ctr">
            <a:noAutofit/>
          </a:bodyPr>
          <a:lstStyle>
            <a:lvl1pPr algn="ctr" defTabSz="612046" rtl="0" eaLnBrk="1" latinLnBrk="0" hangingPunct="1">
              <a:spcBef>
                <a:spcPct val="0"/>
              </a:spcBef>
              <a:buNone/>
              <a:defRPr lang="zh-CN" altLang="en-US" sz="2400" b="1" kern="1200">
                <a:solidFill>
                  <a:schemeClr val="tx1"/>
                </a:solidFill>
                <a:latin typeface="微软雅黑" pitchFamily="34" charset="-122"/>
                <a:ea typeface="微软雅黑" pitchFamily="34" charset="-122"/>
                <a:cs typeface="+mn-cs"/>
              </a:defRPr>
            </a:lvl1pPr>
          </a:lstStyle>
          <a:p>
            <a:pPr algn="l"/>
            <a:r>
              <a:rPr lang="zh-CN" altLang="en-US" b="0" dirty="0">
                <a:solidFill>
                  <a:schemeClr val="tx1">
                    <a:lumMod val="75000"/>
                    <a:lumOff val="25000"/>
                  </a:schemeClr>
                </a:solidFill>
                <a:cs typeface="SimHei" charset="-122"/>
              </a:rPr>
              <a:t>推荐阅读</a:t>
            </a:r>
          </a:p>
        </p:txBody>
      </p:sp>
      <p:pic>
        <p:nvPicPr>
          <p:cNvPr id="4" name="图片 3">
            <a:extLst>
              <a:ext uri="{FF2B5EF4-FFF2-40B4-BE49-F238E27FC236}">
                <a16:creationId xmlns:a16="http://schemas.microsoft.com/office/drawing/2014/main" id="{9481CEEB-859C-412A-B9AE-CF7C3431F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101" y="985953"/>
            <a:ext cx="2252382" cy="2252382"/>
          </a:xfrm>
          <a:prstGeom prst="roundRect">
            <a:avLst/>
          </a:prstGeom>
        </p:spPr>
      </p:pic>
      <p:pic>
        <p:nvPicPr>
          <p:cNvPr id="6" name="图片 5">
            <a:extLst>
              <a:ext uri="{FF2B5EF4-FFF2-40B4-BE49-F238E27FC236}">
                <a16:creationId xmlns:a16="http://schemas.microsoft.com/office/drawing/2014/main" id="{5C46C729-C6A0-41EA-8565-D15EF538B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786" y="985953"/>
            <a:ext cx="2252382" cy="2252382"/>
          </a:xfrm>
          <a:prstGeom prst="roundRect">
            <a:avLst/>
          </a:prstGeom>
        </p:spPr>
      </p:pic>
      <p:sp>
        <p:nvSpPr>
          <p:cNvPr id="7" name="矩形 6">
            <a:extLst>
              <a:ext uri="{FF2B5EF4-FFF2-40B4-BE49-F238E27FC236}">
                <a16:creationId xmlns:a16="http://schemas.microsoft.com/office/drawing/2014/main" id="{3F095A5D-FA4A-4AEE-BA0A-1D558F8B47EA}"/>
              </a:ext>
            </a:extLst>
          </p:cNvPr>
          <p:cNvSpPr/>
          <p:nvPr/>
        </p:nvSpPr>
        <p:spPr>
          <a:xfrm>
            <a:off x="6681091" y="3306300"/>
            <a:ext cx="1415772" cy="276999"/>
          </a:xfrm>
          <a:prstGeom prst="rect">
            <a:avLst/>
          </a:prstGeom>
        </p:spPr>
        <p:txBody>
          <a:bodyPr wrap="none">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建构主义教育研究</a:t>
            </a:r>
          </a:p>
        </p:txBody>
      </p:sp>
      <p:sp>
        <p:nvSpPr>
          <p:cNvPr id="8" name="矩形 7">
            <a:extLst>
              <a:ext uri="{FF2B5EF4-FFF2-40B4-BE49-F238E27FC236}">
                <a16:creationId xmlns:a16="http://schemas.microsoft.com/office/drawing/2014/main" id="{73E308A9-399D-4EDE-A0AE-7EC0954B8ADC}"/>
              </a:ext>
            </a:extLst>
          </p:cNvPr>
          <p:cNvSpPr/>
          <p:nvPr/>
        </p:nvSpPr>
        <p:spPr>
          <a:xfrm>
            <a:off x="687474" y="3306300"/>
            <a:ext cx="2099637" cy="461665"/>
          </a:xfrm>
          <a:prstGeom prst="rect">
            <a:avLst/>
          </a:prstGeom>
        </p:spPr>
        <p:txBody>
          <a:bodyPr wrap="square">
            <a:spAutoFit/>
          </a:bodyPr>
          <a:lstStyle/>
          <a:p>
            <a:pPr algn="ctr"/>
            <a:r>
              <a:rPr lang="zh-CN" altLang="en-US" sz="1200" dirty="0">
                <a:solidFill>
                  <a:schemeClr val="accent1"/>
                </a:solidFill>
                <a:latin typeface="微软雅黑" panose="020B0503020204020204" pitchFamily="34" charset="-122"/>
                <a:ea typeface="微软雅黑" panose="020B0503020204020204" pitchFamily="34" charset="-122"/>
              </a:rPr>
              <a:t>教师如何提高学生小组合作学习效率</a:t>
            </a:r>
          </a:p>
        </p:txBody>
      </p:sp>
      <p:pic>
        <p:nvPicPr>
          <p:cNvPr id="10" name="图片 9">
            <a:extLst>
              <a:ext uri="{FF2B5EF4-FFF2-40B4-BE49-F238E27FC236}">
                <a16:creationId xmlns:a16="http://schemas.microsoft.com/office/drawing/2014/main" id="{D54FBBD3-A291-423C-809E-FB9BE1D62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2152" y="1011162"/>
            <a:ext cx="2201964" cy="2201964"/>
          </a:xfrm>
          <a:prstGeom prst="roundRect">
            <a:avLst/>
          </a:prstGeom>
        </p:spPr>
      </p:pic>
      <p:sp>
        <p:nvSpPr>
          <p:cNvPr id="11" name="矩形 10">
            <a:extLst>
              <a:ext uri="{FF2B5EF4-FFF2-40B4-BE49-F238E27FC236}">
                <a16:creationId xmlns:a16="http://schemas.microsoft.com/office/drawing/2014/main" id="{E5D45197-75D4-4012-8834-C4DA4CEB8E57}"/>
              </a:ext>
            </a:extLst>
          </p:cNvPr>
          <p:cNvSpPr/>
          <p:nvPr/>
        </p:nvSpPr>
        <p:spPr>
          <a:xfrm>
            <a:off x="3530385" y="3306300"/>
            <a:ext cx="2065499" cy="461665"/>
          </a:xfrm>
          <a:prstGeom prst="rect">
            <a:avLst/>
          </a:prstGeom>
        </p:spPr>
        <p:txBody>
          <a:bodyPr wrap="square">
            <a:spAutoFit/>
          </a:bodyPr>
          <a:lstStyle/>
          <a:p>
            <a:pPr algn="ctr"/>
            <a:r>
              <a:rPr lang="zh-CN" altLang="en-US" sz="1200" dirty="0">
                <a:solidFill>
                  <a:schemeClr val="accent1"/>
                </a:solidFill>
                <a:latin typeface="微软雅黑" panose="020B0503020204020204" pitchFamily="34" charset="-122"/>
                <a:ea typeface="微软雅黑" panose="020B0503020204020204" pitchFamily="34" charset="-122"/>
              </a:rPr>
              <a:t>混合式学习：用颠覆式创新推动教育革命</a:t>
            </a:r>
          </a:p>
        </p:txBody>
      </p:sp>
      <p:sp>
        <p:nvSpPr>
          <p:cNvPr id="3" name="文本框 2">
            <a:extLst>
              <a:ext uri="{FF2B5EF4-FFF2-40B4-BE49-F238E27FC236}">
                <a16:creationId xmlns:a16="http://schemas.microsoft.com/office/drawing/2014/main" id="{E175D83C-C5E4-43AA-9197-D783FCAB4332}"/>
              </a:ext>
            </a:extLst>
          </p:cNvPr>
          <p:cNvSpPr txBox="1"/>
          <p:nvPr/>
        </p:nvSpPr>
        <p:spPr>
          <a:xfrm>
            <a:off x="772886" y="3815009"/>
            <a:ext cx="1928812" cy="400110"/>
          </a:xfrm>
          <a:prstGeom prst="rect">
            <a:avLst/>
          </a:prstGeom>
          <a:noFill/>
        </p:spPr>
        <p:txBody>
          <a:bodyPr wrap="square" rtlCol="0">
            <a:spAutoFit/>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入门读物，感受课堂上的合作学习</a:t>
            </a:r>
          </a:p>
        </p:txBody>
      </p:sp>
      <p:sp>
        <p:nvSpPr>
          <p:cNvPr id="14" name="文本框 13">
            <a:extLst>
              <a:ext uri="{FF2B5EF4-FFF2-40B4-BE49-F238E27FC236}">
                <a16:creationId xmlns:a16="http://schemas.microsoft.com/office/drawing/2014/main" id="{9CAE0780-ACF8-47AA-86AC-BA9E09AC5863}"/>
              </a:ext>
            </a:extLst>
          </p:cNvPr>
          <p:cNvSpPr txBox="1"/>
          <p:nvPr/>
        </p:nvSpPr>
        <p:spPr>
          <a:xfrm>
            <a:off x="3598728" y="3815009"/>
            <a:ext cx="1928812" cy="400110"/>
          </a:xfrm>
          <a:prstGeom prst="rect">
            <a:avLst/>
          </a:prstGeom>
          <a:noFill/>
        </p:spPr>
        <p:txBody>
          <a:bodyPr wrap="square" rtlCol="0">
            <a:spAutoFit/>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进阶读物，更适用于高教的混合式学习</a:t>
            </a:r>
          </a:p>
        </p:txBody>
      </p:sp>
      <p:sp>
        <p:nvSpPr>
          <p:cNvPr id="15" name="文本框 14">
            <a:extLst>
              <a:ext uri="{FF2B5EF4-FFF2-40B4-BE49-F238E27FC236}">
                <a16:creationId xmlns:a16="http://schemas.microsoft.com/office/drawing/2014/main" id="{8694FEF0-3AFF-42F5-B89C-11A159D5A223}"/>
              </a:ext>
            </a:extLst>
          </p:cNvPr>
          <p:cNvSpPr txBox="1"/>
          <p:nvPr/>
        </p:nvSpPr>
        <p:spPr>
          <a:xfrm>
            <a:off x="6424571" y="3815009"/>
            <a:ext cx="1928812" cy="400110"/>
          </a:xfrm>
          <a:prstGeom prst="rect">
            <a:avLst/>
          </a:prstGeom>
          <a:noFill/>
        </p:spPr>
        <p:txBody>
          <a:bodyPr wrap="square" rtlCol="0">
            <a:spAutoFit/>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底层理论，了解建构主义，成为教学专家</a:t>
            </a:r>
          </a:p>
        </p:txBody>
      </p:sp>
    </p:spTree>
    <p:extLst>
      <p:ext uri="{BB962C8B-B14F-4D97-AF65-F5344CB8AC3E}">
        <p14:creationId xmlns:p14="http://schemas.microsoft.com/office/powerpoint/2010/main" val="1553433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23746" y="141685"/>
            <a:ext cx="7805854" cy="377428"/>
          </a:xfrm>
        </p:spPr>
        <p:txBody>
          <a:bodyPr/>
          <a:lstStyle/>
          <a:p>
            <a:pPr algn="l"/>
            <a:r>
              <a:rPr lang="zh-CN" altLang="en-US" dirty="0"/>
              <a:t>基于学习理论提炼的关键点</a:t>
            </a:r>
          </a:p>
        </p:txBody>
      </p:sp>
      <p:graphicFrame>
        <p:nvGraphicFramePr>
          <p:cNvPr id="5" name="内容占位符 4"/>
          <p:cNvGraphicFramePr>
            <a:graphicFrameLocks noGrp="1"/>
          </p:cNvGraphicFramePr>
          <p:nvPr>
            <p:ph sz="quarter" idx="4294967295"/>
            <p:extLst>
              <p:ext uri="{D42A27DB-BD31-4B8C-83A1-F6EECF244321}">
                <p14:modId xmlns:p14="http://schemas.microsoft.com/office/powerpoint/2010/main" val="1281039879"/>
              </p:ext>
            </p:extLst>
          </p:nvPr>
        </p:nvGraphicFramePr>
        <p:xfrm>
          <a:off x="0" y="735806"/>
          <a:ext cx="9144002" cy="2270760"/>
        </p:xfrm>
        <a:graphic>
          <a:graphicData uri="http://schemas.openxmlformats.org/drawingml/2006/table">
            <a:tbl>
              <a:tblPr firstRow="1" bandRow="1">
                <a:tableStyleId>{5C22544A-7EE6-4342-B048-85BDC9FD1C3A}</a:tableStyleId>
              </a:tblPr>
              <a:tblGrid>
                <a:gridCol w="1306286">
                  <a:extLst>
                    <a:ext uri="{9D8B030D-6E8A-4147-A177-3AD203B41FA5}">
                      <a16:colId xmlns:a16="http://schemas.microsoft.com/office/drawing/2014/main" val="20000"/>
                    </a:ext>
                  </a:extLst>
                </a:gridCol>
                <a:gridCol w="1306286">
                  <a:extLst>
                    <a:ext uri="{9D8B030D-6E8A-4147-A177-3AD203B41FA5}">
                      <a16:colId xmlns:a16="http://schemas.microsoft.com/office/drawing/2014/main" val="20001"/>
                    </a:ext>
                  </a:extLst>
                </a:gridCol>
                <a:gridCol w="1306286">
                  <a:extLst>
                    <a:ext uri="{9D8B030D-6E8A-4147-A177-3AD203B41FA5}">
                      <a16:colId xmlns:a16="http://schemas.microsoft.com/office/drawing/2014/main" val="20002"/>
                    </a:ext>
                  </a:extLst>
                </a:gridCol>
                <a:gridCol w="1306286">
                  <a:extLst>
                    <a:ext uri="{9D8B030D-6E8A-4147-A177-3AD203B41FA5}">
                      <a16:colId xmlns:a16="http://schemas.microsoft.com/office/drawing/2014/main" val="20003"/>
                    </a:ext>
                  </a:extLst>
                </a:gridCol>
                <a:gridCol w="1306286">
                  <a:extLst>
                    <a:ext uri="{9D8B030D-6E8A-4147-A177-3AD203B41FA5}">
                      <a16:colId xmlns:a16="http://schemas.microsoft.com/office/drawing/2014/main" val="20004"/>
                    </a:ext>
                  </a:extLst>
                </a:gridCol>
                <a:gridCol w="1306286">
                  <a:extLst>
                    <a:ext uri="{9D8B030D-6E8A-4147-A177-3AD203B41FA5}">
                      <a16:colId xmlns:a16="http://schemas.microsoft.com/office/drawing/2014/main" val="20005"/>
                    </a:ext>
                  </a:extLst>
                </a:gridCol>
                <a:gridCol w="1306286">
                  <a:extLst>
                    <a:ext uri="{9D8B030D-6E8A-4147-A177-3AD203B41FA5}">
                      <a16:colId xmlns:a16="http://schemas.microsoft.com/office/drawing/2014/main" val="20006"/>
                    </a:ext>
                  </a:extLst>
                </a:gridCol>
              </a:tblGrid>
              <a:tr h="278130">
                <a:tc>
                  <a:txBody>
                    <a:bodyPr/>
                    <a:lstStyle/>
                    <a:p>
                      <a:endParaRPr lang="zh-CN" altLang="en-US" sz="900" b="0" dirty="0">
                        <a:latin typeface="微软雅黑" panose="020B0503020204020204" pitchFamily="34" charset="-122"/>
                        <a:ea typeface="微软雅黑" panose="020B0503020204020204" pitchFamily="34" charset="-122"/>
                      </a:endParaRPr>
                    </a:p>
                  </a:txBody>
                  <a:tcPr marL="68580" marR="68580" marT="34290" marB="34290">
                    <a:solidFill>
                      <a:srgbClr val="30ADAA"/>
                    </a:solidFill>
                  </a:tcPr>
                </a:tc>
                <a:tc>
                  <a:txBody>
                    <a:bodyPr/>
                    <a:lstStyle/>
                    <a:p>
                      <a:pPr algn="ctr"/>
                      <a:r>
                        <a:rPr lang="zh-CN" altLang="en-US" sz="900" b="0" dirty="0">
                          <a:latin typeface="微软雅黑" panose="020B0503020204020204" pitchFamily="34" charset="-122"/>
                          <a:ea typeface="微软雅黑" panose="020B0503020204020204" pitchFamily="34" charset="-122"/>
                        </a:rPr>
                        <a:t>协作探究</a:t>
                      </a:r>
                    </a:p>
                  </a:txBody>
                  <a:tcPr marL="68580" marR="68580" marT="34290" marB="34290" anchor="ctr">
                    <a:solidFill>
                      <a:srgbClr val="30ADAA"/>
                    </a:solidFill>
                  </a:tcPr>
                </a:tc>
                <a:tc>
                  <a:txBody>
                    <a:bodyPr/>
                    <a:lstStyle/>
                    <a:p>
                      <a:pPr algn="ctr"/>
                      <a:r>
                        <a:rPr lang="zh-CN" altLang="en-US" sz="900" b="0" dirty="0">
                          <a:latin typeface="微软雅黑" panose="020B0503020204020204" pitchFamily="34" charset="-122"/>
                          <a:ea typeface="微软雅黑" panose="020B0503020204020204" pitchFamily="34" charset="-122"/>
                        </a:rPr>
                        <a:t>灵活转换</a:t>
                      </a:r>
                    </a:p>
                  </a:txBody>
                  <a:tcPr marL="68580" marR="68580" marT="34290" marB="34290" anchor="ctr">
                    <a:solidFill>
                      <a:srgbClr val="30ADAA"/>
                    </a:solidFill>
                  </a:tcPr>
                </a:tc>
                <a:tc>
                  <a:txBody>
                    <a:bodyPr/>
                    <a:lstStyle/>
                    <a:p>
                      <a:pPr algn="ctr"/>
                      <a:r>
                        <a:rPr lang="zh-CN" altLang="en-US" sz="900" b="0" dirty="0">
                          <a:latin typeface="微软雅黑" panose="020B0503020204020204" pitchFamily="34" charset="-122"/>
                          <a:ea typeface="微软雅黑" panose="020B0503020204020204" pitchFamily="34" charset="-122"/>
                        </a:rPr>
                        <a:t>自主交互</a:t>
                      </a:r>
                    </a:p>
                  </a:txBody>
                  <a:tcPr marL="68580" marR="68580" marT="34290" marB="34290" anchor="ctr">
                    <a:solidFill>
                      <a:srgbClr val="30ADAA"/>
                    </a:solidFill>
                  </a:tcPr>
                </a:tc>
                <a:tc>
                  <a:txBody>
                    <a:bodyPr/>
                    <a:lstStyle/>
                    <a:p>
                      <a:pPr algn="ctr"/>
                      <a:r>
                        <a:rPr lang="zh-CN" altLang="en-US" sz="900" b="0" dirty="0">
                          <a:latin typeface="微软雅黑" panose="020B0503020204020204" pitchFamily="34" charset="-122"/>
                          <a:ea typeface="微软雅黑" panose="020B0503020204020204" pitchFamily="34" charset="-122"/>
                        </a:rPr>
                        <a:t>极简互动</a:t>
                      </a:r>
                    </a:p>
                  </a:txBody>
                  <a:tcPr marL="68580" marR="68580" marT="34290" marB="34290" anchor="ctr">
                    <a:solidFill>
                      <a:srgbClr val="30ADAA"/>
                    </a:solidFill>
                  </a:tcPr>
                </a:tc>
                <a:tc>
                  <a:txBody>
                    <a:bodyPr/>
                    <a:lstStyle/>
                    <a:p>
                      <a:pPr algn="ctr"/>
                      <a:r>
                        <a:rPr lang="zh-CN" altLang="en-US" sz="900" b="0" dirty="0">
                          <a:latin typeface="微软雅黑" panose="020B0503020204020204" pitchFamily="34" charset="-122"/>
                          <a:ea typeface="微软雅黑" panose="020B0503020204020204" pitchFamily="34" charset="-122"/>
                        </a:rPr>
                        <a:t>课题研讨</a:t>
                      </a:r>
                    </a:p>
                  </a:txBody>
                  <a:tcPr marL="68580" marR="68580" marT="34290" marB="34290" anchor="ctr">
                    <a:solidFill>
                      <a:srgbClr val="30ADAA"/>
                    </a:solidFill>
                  </a:tcPr>
                </a:tc>
                <a:tc>
                  <a:txBody>
                    <a:bodyPr/>
                    <a:lstStyle/>
                    <a:p>
                      <a:pPr algn="ctr"/>
                      <a:r>
                        <a:rPr lang="zh-CN" altLang="en-US" sz="900" b="0" dirty="0">
                          <a:latin typeface="微软雅黑" panose="020B0503020204020204" pitchFamily="34" charset="-122"/>
                          <a:ea typeface="微软雅黑" panose="020B0503020204020204" pitchFamily="34" charset="-122"/>
                        </a:rPr>
                        <a:t>开放式</a:t>
                      </a:r>
                    </a:p>
                  </a:txBody>
                  <a:tcPr marL="68580" marR="68580" marT="34290" marB="34290" anchor="ctr">
                    <a:solidFill>
                      <a:srgbClr val="30ADAA"/>
                    </a:solidFill>
                  </a:tcPr>
                </a:tc>
                <a:extLst>
                  <a:ext uri="{0D108BD9-81ED-4DB2-BD59-A6C34878D82A}">
                    <a16:rowId xmlns:a16="http://schemas.microsoft.com/office/drawing/2014/main" val="10000"/>
                  </a:ext>
                </a:extLst>
              </a:tr>
              <a:tr h="342900">
                <a:tc>
                  <a:txBody>
                    <a:bodyPr/>
                    <a:lstStyle/>
                    <a:p>
                      <a:r>
                        <a:rPr lang="en-US" altLang="zh-CN" sz="900" b="0" dirty="0">
                          <a:latin typeface="微软雅黑" panose="020B0503020204020204" pitchFamily="34" charset="-122"/>
                          <a:ea typeface="微软雅黑" panose="020B0503020204020204" pitchFamily="34" charset="-122"/>
                        </a:rPr>
                        <a:t>Team Based Learning </a:t>
                      </a:r>
                      <a:r>
                        <a:rPr lang="zh-CN" altLang="en-US" sz="900" b="0" dirty="0">
                          <a:latin typeface="微软雅黑" panose="020B0503020204020204" pitchFamily="34" charset="-122"/>
                          <a:ea typeface="微软雅黑" panose="020B0503020204020204" pitchFamily="34" charset="-122"/>
                        </a:rPr>
                        <a:t>小组学习</a:t>
                      </a:r>
                    </a:p>
                  </a:txBody>
                  <a:tcPr marL="68580" marR="68580" marT="34290" marB="34290">
                    <a:solidFill>
                      <a:srgbClr val="AEE9E8"/>
                    </a:solidFill>
                  </a:tcPr>
                </a:tc>
                <a:tc rowSpan="6" gridSpan="6">
                  <a:txBody>
                    <a:bodyPr/>
                    <a:lstStyle/>
                    <a:p>
                      <a:pPr algn="ctr"/>
                      <a:endParaRPr lang="zh-CN" altLang="en-US" sz="900" b="0" dirty="0">
                        <a:latin typeface="微软雅黑" panose="020B0503020204020204" pitchFamily="34" charset="-122"/>
                        <a:ea typeface="微软雅黑" panose="020B0503020204020204" pitchFamily="34" charset="-122"/>
                      </a:endParaRPr>
                    </a:p>
                  </a:txBody>
                  <a:tcPr marL="68580" marR="68580" marT="34290" marB="34290" anchor="ctr">
                    <a:solidFill>
                      <a:schemeClr val="bg1">
                        <a:lumMod val="95000"/>
                      </a:schemeClr>
                    </a:solidFill>
                  </a:tcPr>
                </a:tc>
                <a:tc rowSpan="6" h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rowSpan="6" h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rowSpan="6" h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rowSpan="6" hMerge="1">
                  <a:txBody>
                    <a:bodyPr/>
                    <a:lstStyle/>
                    <a:p>
                      <a:pPr algn="ctr"/>
                      <a:endParaRPr lang="zh-CN" altLang="en-US" dirty="0"/>
                    </a:p>
                  </a:txBody>
                  <a:tcPr anchor="ctr"/>
                </a:tc>
                <a:tc rowSpan="6" hMerge="1">
                  <a:txBody>
                    <a:bodyPr/>
                    <a:lstStyle/>
                    <a:p>
                      <a:pPr algn="ctr"/>
                      <a:endParaRPr lang="zh-CN" altLang="en-US" dirty="0"/>
                    </a:p>
                  </a:txBody>
                  <a:tcPr anchor="ctr"/>
                </a:tc>
                <a:extLst>
                  <a:ext uri="{0D108BD9-81ED-4DB2-BD59-A6C34878D82A}">
                    <a16:rowId xmlns:a16="http://schemas.microsoft.com/office/drawing/2014/main" val="10001"/>
                  </a:ext>
                </a:extLst>
              </a:tr>
              <a:tr h="342900">
                <a:tc>
                  <a:txBody>
                    <a:bodyPr/>
                    <a:lstStyle/>
                    <a:p>
                      <a:r>
                        <a:rPr lang="en-US" altLang="zh-CN" sz="900" b="0" dirty="0">
                          <a:latin typeface="微软雅黑" panose="020B0503020204020204" pitchFamily="34" charset="-122"/>
                          <a:ea typeface="微软雅黑" panose="020B0503020204020204" pitchFamily="34" charset="-122"/>
                        </a:rPr>
                        <a:t>Blended Learning </a:t>
                      </a:r>
                      <a:r>
                        <a:rPr lang="zh-CN" altLang="en-US" sz="900" b="0" dirty="0">
                          <a:latin typeface="微软雅黑" panose="020B0503020204020204" pitchFamily="34" charset="-122"/>
                          <a:ea typeface="微软雅黑" panose="020B0503020204020204" pitchFamily="34" charset="-122"/>
                        </a:rPr>
                        <a:t>混合式学习</a:t>
                      </a:r>
                    </a:p>
                  </a:txBody>
                  <a:tcPr marL="68580" marR="68580" marT="34290" marB="34290">
                    <a:solidFill>
                      <a:schemeClr val="bg1"/>
                    </a:solidFill>
                  </a:tcPr>
                </a:tc>
                <a:tc gridSpan="6"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algn="ct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algn="ct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algn="ctr"/>
                      <a:endParaRPr lang="zh-CN" altLang="en-US" dirty="0"/>
                    </a:p>
                  </a:txBody>
                  <a:tcPr anchor="ctr"/>
                </a:tc>
                <a:extLst>
                  <a:ext uri="{0D108BD9-81ED-4DB2-BD59-A6C34878D82A}">
                    <a16:rowId xmlns:a16="http://schemas.microsoft.com/office/drawing/2014/main" val="10002"/>
                  </a:ext>
                </a:extLst>
              </a:tr>
              <a:tr h="342900">
                <a:tc>
                  <a:txBody>
                    <a:bodyPr/>
                    <a:lstStyle/>
                    <a:p>
                      <a:r>
                        <a:rPr lang="en-US" altLang="zh-CN" sz="900" b="0" dirty="0">
                          <a:latin typeface="微软雅黑" panose="020B0503020204020204" pitchFamily="34" charset="-122"/>
                          <a:ea typeface="微软雅黑" panose="020B0503020204020204" pitchFamily="34" charset="-122"/>
                        </a:rPr>
                        <a:t>Peer-Instruction </a:t>
                      </a:r>
                      <a:r>
                        <a:rPr lang="zh-CN" altLang="en-US" sz="900" b="0" dirty="0">
                          <a:latin typeface="微软雅黑" panose="020B0503020204020204" pitchFamily="34" charset="-122"/>
                          <a:ea typeface="微软雅黑" panose="020B0503020204020204" pitchFamily="34" charset="-122"/>
                        </a:rPr>
                        <a:t>同伴教学法</a:t>
                      </a:r>
                    </a:p>
                  </a:txBody>
                  <a:tcPr marL="68580" marR="68580" marT="34290" marB="34290">
                    <a:solidFill>
                      <a:srgbClr val="AEE9E8"/>
                    </a:solidFill>
                  </a:tcPr>
                </a:tc>
                <a:tc gridSpan="6" vMerge="1">
                  <a:txBody>
                    <a:bodyPr/>
                    <a:lstStyle/>
                    <a:p>
                      <a:pPr algn="ct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extLst>
                  <a:ext uri="{0D108BD9-81ED-4DB2-BD59-A6C34878D82A}">
                    <a16:rowId xmlns:a16="http://schemas.microsoft.com/office/drawing/2014/main" val="10003"/>
                  </a:ext>
                </a:extLst>
              </a:tr>
              <a:tr h="278130">
                <a:tc>
                  <a:txBody>
                    <a:bodyPr/>
                    <a:lstStyle/>
                    <a:p>
                      <a:r>
                        <a:rPr lang="en-US" altLang="zh-CN" sz="900" b="0" dirty="0">
                          <a:latin typeface="微软雅黑" panose="020B0503020204020204" pitchFamily="34" charset="-122"/>
                          <a:ea typeface="微软雅黑" panose="020B0503020204020204" pitchFamily="34" charset="-122"/>
                        </a:rPr>
                        <a:t>U-learning </a:t>
                      </a:r>
                      <a:r>
                        <a:rPr lang="zh-CN" altLang="en-US" sz="900" b="0" dirty="0">
                          <a:latin typeface="微软雅黑" panose="020B0503020204020204" pitchFamily="34" charset="-122"/>
                          <a:ea typeface="微软雅黑" panose="020B0503020204020204" pitchFamily="34" charset="-122"/>
                        </a:rPr>
                        <a:t>泛在学习</a:t>
                      </a:r>
                    </a:p>
                  </a:txBody>
                  <a:tcPr marL="68580" marR="68580" marT="34290" marB="34290">
                    <a:solidFill>
                      <a:schemeClr val="bg1"/>
                    </a:solidFill>
                  </a:tcPr>
                </a:tc>
                <a:tc gridSpan="6"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algn="ct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algn="ctr"/>
                      <a:endParaRPr lang="zh-CN" altLang="en-US" dirty="0"/>
                    </a:p>
                  </a:txBody>
                  <a:tcPr anchor="ctr"/>
                </a:tc>
                <a:tc hMerge="1" vMerge="1">
                  <a:txBody>
                    <a:bodyPr/>
                    <a:lstStyle/>
                    <a:p>
                      <a:pPr algn="ctr"/>
                      <a:endParaRPr lang="zh-CN" altLang="en-US" dirty="0"/>
                    </a:p>
                  </a:txBody>
                  <a:tcPr anchor="ctr"/>
                </a:tc>
                <a:tc hMerge="1" vMerge="1">
                  <a:txBody>
                    <a:bodyPr/>
                    <a:lstStyle/>
                    <a:p>
                      <a:pPr algn="ctr"/>
                      <a:endParaRPr lang="zh-CN" altLang="en-US" dirty="0"/>
                    </a:p>
                  </a:txBody>
                  <a:tcPr anchor="ctr"/>
                </a:tc>
                <a:extLst>
                  <a:ext uri="{0D108BD9-81ED-4DB2-BD59-A6C34878D82A}">
                    <a16:rowId xmlns:a16="http://schemas.microsoft.com/office/drawing/2014/main" val="10004"/>
                  </a:ext>
                </a:extLst>
              </a:tr>
              <a:tr h="342900">
                <a:tc>
                  <a:txBody>
                    <a:bodyPr/>
                    <a:lstStyle/>
                    <a:p>
                      <a:r>
                        <a:rPr lang="en-US" altLang="zh-CN" sz="900" b="0" dirty="0">
                          <a:latin typeface="微软雅黑" panose="020B0503020204020204" pitchFamily="34" charset="-122"/>
                          <a:ea typeface="微软雅黑" panose="020B0503020204020204" pitchFamily="34" charset="-122"/>
                        </a:rPr>
                        <a:t>Problem Based Learning </a:t>
                      </a:r>
                      <a:r>
                        <a:rPr lang="zh-CN" altLang="en-US" sz="900" b="0" dirty="0">
                          <a:latin typeface="微软雅黑" panose="020B0503020204020204" pitchFamily="34" charset="-122"/>
                          <a:ea typeface="微软雅黑" panose="020B0503020204020204" pitchFamily="34" charset="-122"/>
                        </a:rPr>
                        <a:t>问题式学习</a:t>
                      </a:r>
                    </a:p>
                  </a:txBody>
                  <a:tcPr marL="68580" marR="68580" marT="34290" marB="34290">
                    <a:solidFill>
                      <a:srgbClr val="AEE9E8"/>
                    </a:solidFill>
                  </a:tcPr>
                </a:tc>
                <a:tc gridSpan="6"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algn="ctr"/>
                      <a:endParaRPr lang="zh-CN" altLang="en-US" dirty="0"/>
                    </a:p>
                  </a:txBody>
                  <a:tcPr anchor="ctr"/>
                </a:tc>
                <a:tc hMerge="1" vMerge="1">
                  <a:txBody>
                    <a:bodyPr/>
                    <a:lstStyle/>
                    <a:p>
                      <a:pPr algn="ctr"/>
                      <a:endParaRPr lang="zh-CN" altLang="en-US" dirty="0"/>
                    </a:p>
                  </a:txBody>
                  <a:tcPr anchor="ctr"/>
                </a:tc>
                <a:extLst>
                  <a:ext uri="{0D108BD9-81ED-4DB2-BD59-A6C34878D82A}">
                    <a16:rowId xmlns:a16="http://schemas.microsoft.com/office/drawing/2014/main" val="10005"/>
                  </a:ext>
                </a:extLst>
              </a:tr>
              <a:tr h="342900">
                <a:tc>
                  <a:txBody>
                    <a:bodyPr/>
                    <a:lstStyle/>
                    <a:p>
                      <a:r>
                        <a:rPr lang="en-US" altLang="zh-CN" sz="900" b="0" dirty="0">
                          <a:latin typeface="微软雅黑" panose="020B0503020204020204" pitchFamily="34" charset="-122"/>
                          <a:ea typeface="微软雅黑" panose="020B0503020204020204" pitchFamily="34" charset="-122"/>
                        </a:rPr>
                        <a:t>Flipped Classroom </a:t>
                      </a:r>
                      <a:r>
                        <a:rPr lang="zh-CN" altLang="en-US" sz="900" b="0" dirty="0">
                          <a:latin typeface="微软雅黑" panose="020B0503020204020204" pitchFamily="34" charset="-122"/>
                          <a:ea typeface="微软雅黑" panose="020B0503020204020204" pitchFamily="34" charset="-122"/>
                        </a:rPr>
                        <a:t>翻转课堂</a:t>
                      </a:r>
                    </a:p>
                  </a:txBody>
                  <a:tcPr marL="68580" marR="68580" marT="34290" marB="34290">
                    <a:solidFill>
                      <a:schemeClr val="bg1"/>
                    </a:solidFill>
                  </a:tcPr>
                </a:tc>
                <a:tc gridSpan="6" vMerge="1">
                  <a:txBody>
                    <a:bodyPr/>
                    <a:lstStyle/>
                    <a:p>
                      <a:pPr algn="ctr"/>
                      <a:endParaRPr lang="zh-CN" altLang="en-US" dirty="0"/>
                    </a:p>
                  </a:txBody>
                  <a:tcPr anchor="ctr"/>
                </a:tc>
                <a:tc hMerge="1" vMerge="1">
                  <a:txBody>
                    <a:bodyPr/>
                    <a:lstStyle/>
                    <a:p>
                      <a:pPr algn="ct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tc hMerge="1" vMerge="1">
                  <a:txBody>
                    <a:bodyPr/>
                    <a:lstStyle/>
                    <a:p>
                      <a:pPr marL="0" marR="0" indent="0" algn="ctr" defTabSz="816061" rtl="0" eaLnBrk="1" fontAlgn="auto" latinLnBrk="0" hangingPunct="1">
                        <a:lnSpc>
                          <a:spcPct val="100000"/>
                        </a:lnSpc>
                        <a:spcBef>
                          <a:spcPts val="0"/>
                        </a:spcBef>
                        <a:spcAft>
                          <a:spcPts val="0"/>
                        </a:spcAft>
                        <a:buClrTx/>
                        <a:buSzTx/>
                        <a:buFontTx/>
                        <a:buNone/>
                        <a:tabLst/>
                        <a:defRPr/>
                      </a:pPr>
                      <a:endParaRPr lang="zh-CN" altLang="en-US" dirty="0"/>
                    </a:p>
                  </a:txBody>
                  <a:tcPr anchor="ctr"/>
                </a:tc>
                <a:extLst>
                  <a:ext uri="{0D108BD9-81ED-4DB2-BD59-A6C34878D82A}">
                    <a16:rowId xmlns:a16="http://schemas.microsoft.com/office/drawing/2014/main" val="10006"/>
                  </a:ext>
                </a:extLst>
              </a:tr>
            </a:tbl>
          </a:graphicData>
        </a:graphic>
      </p:graphicFrame>
      <p:sp>
        <p:nvSpPr>
          <p:cNvPr id="15" name="椭圆 14"/>
          <p:cNvSpPr/>
          <p:nvPr/>
        </p:nvSpPr>
        <p:spPr>
          <a:xfrm>
            <a:off x="2463792" y="1635933"/>
            <a:ext cx="1171404" cy="1171404"/>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小组协作</a:t>
            </a:r>
            <a:endParaRPr lang="zh-CN" altLang="en-US" sz="1200" dirty="0">
              <a:latin typeface="微软雅黑" panose="020B0503020204020204" pitchFamily="34" charset="-122"/>
              <a:ea typeface="微软雅黑" panose="020B0503020204020204" pitchFamily="34" charset="-122"/>
            </a:endParaRPr>
          </a:p>
        </p:txBody>
      </p:sp>
      <p:sp>
        <p:nvSpPr>
          <p:cNvPr id="16" name="椭圆 15"/>
          <p:cNvSpPr/>
          <p:nvPr/>
        </p:nvSpPr>
        <p:spPr>
          <a:xfrm>
            <a:off x="1594992" y="2433058"/>
            <a:ext cx="1549276" cy="1549276"/>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共享</a:t>
            </a:r>
            <a:endParaRPr lang="zh-CN" altLang="en-US" sz="1400" dirty="0">
              <a:latin typeface="微软雅黑" panose="020B0503020204020204" pitchFamily="34" charset="-122"/>
              <a:ea typeface="微软雅黑" panose="020B0503020204020204" pitchFamily="34" charset="-122"/>
            </a:endParaRPr>
          </a:p>
        </p:txBody>
      </p:sp>
      <p:sp>
        <p:nvSpPr>
          <p:cNvPr id="17" name="椭圆 16"/>
          <p:cNvSpPr/>
          <p:nvPr/>
        </p:nvSpPr>
        <p:spPr>
          <a:xfrm>
            <a:off x="3002633" y="3007516"/>
            <a:ext cx="774638" cy="774638"/>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灵活</a:t>
            </a:r>
            <a:endParaRPr lang="zh-CN" altLang="en-US" sz="1400" dirty="0">
              <a:latin typeface="微软雅黑" panose="020B0503020204020204" pitchFamily="34" charset="-122"/>
              <a:ea typeface="微软雅黑" panose="020B0503020204020204" pitchFamily="34" charset="-122"/>
            </a:endParaRPr>
          </a:p>
        </p:txBody>
      </p:sp>
      <p:sp>
        <p:nvSpPr>
          <p:cNvPr id="18" name="椭圆 17"/>
          <p:cNvSpPr/>
          <p:nvPr/>
        </p:nvSpPr>
        <p:spPr>
          <a:xfrm>
            <a:off x="4185576" y="3345027"/>
            <a:ext cx="1549276" cy="1549276"/>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师生互动</a:t>
            </a:r>
          </a:p>
        </p:txBody>
      </p:sp>
      <p:sp>
        <p:nvSpPr>
          <p:cNvPr id="19" name="椭圆 18"/>
          <p:cNvSpPr/>
          <p:nvPr/>
        </p:nvSpPr>
        <p:spPr>
          <a:xfrm>
            <a:off x="4575969" y="2368167"/>
            <a:ext cx="1171404" cy="1171404"/>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资源共享</a:t>
            </a:r>
          </a:p>
        </p:txBody>
      </p:sp>
      <p:sp>
        <p:nvSpPr>
          <p:cNvPr id="20" name="椭圆 19"/>
          <p:cNvSpPr/>
          <p:nvPr/>
        </p:nvSpPr>
        <p:spPr>
          <a:xfrm>
            <a:off x="7737906" y="3097470"/>
            <a:ext cx="774638" cy="774638"/>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稳定</a:t>
            </a:r>
          </a:p>
        </p:txBody>
      </p:sp>
      <p:sp>
        <p:nvSpPr>
          <p:cNvPr id="21" name="椭圆 20"/>
          <p:cNvSpPr/>
          <p:nvPr/>
        </p:nvSpPr>
        <p:spPr>
          <a:xfrm>
            <a:off x="5532682" y="3595015"/>
            <a:ext cx="774638" cy="774638"/>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a:latin typeface="微软雅黑" panose="020B0503020204020204" pitchFamily="34" charset="-122"/>
                <a:ea typeface="微软雅黑" panose="020B0503020204020204" pitchFamily="34" charset="-122"/>
              </a:rPr>
              <a:t>Moocs</a:t>
            </a:r>
            <a:endParaRPr lang="zh-CN" altLang="en-US" sz="800" dirty="0">
              <a:latin typeface="微软雅黑" panose="020B0503020204020204" pitchFamily="34" charset="-122"/>
              <a:ea typeface="微软雅黑" panose="020B0503020204020204" pitchFamily="34" charset="-122"/>
            </a:endParaRPr>
          </a:p>
        </p:txBody>
      </p:sp>
      <p:sp>
        <p:nvSpPr>
          <p:cNvPr id="22" name="椭圆 21"/>
          <p:cNvSpPr/>
          <p:nvPr/>
        </p:nvSpPr>
        <p:spPr>
          <a:xfrm>
            <a:off x="6401227" y="2511768"/>
            <a:ext cx="1171404" cy="1171404"/>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信息技术</a:t>
            </a:r>
          </a:p>
        </p:txBody>
      </p:sp>
    </p:spTree>
    <p:extLst>
      <p:ext uri="{BB962C8B-B14F-4D97-AF65-F5344CB8AC3E}">
        <p14:creationId xmlns:p14="http://schemas.microsoft.com/office/powerpoint/2010/main" val="4206194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3602" y="133943"/>
            <a:ext cx="6726416" cy="377428"/>
          </a:xfrm>
        </p:spPr>
        <p:txBody>
          <a:bodyPr/>
          <a:lstStyle/>
          <a:p>
            <a:pPr algn="l"/>
            <a:r>
              <a:rPr lang="zh-CN" altLang="en-US" dirty="0">
                <a:solidFill>
                  <a:schemeClr val="tx1">
                    <a:lumMod val="75000"/>
                    <a:lumOff val="25000"/>
                  </a:schemeClr>
                </a:solidFill>
              </a:rPr>
              <a:t>翻转课堂</a:t>
            </a:r>
          </a:p>
        </p:txBody>
      </p:sp>
      <p:graphicFrame>
        <p:nvGraphicFramePr>
          <p:cNvPr id="4" name="内容占位符 3"/>
          <p:cNvGraphicFramePr>
            <a:graphicFrameLocks noGrp="1"/>
          </p:cNvGraphicFramePr>
          <p:nvPr>
            <p:ph sz="quarter" idx="4294967295"/>
            <p:extLst>
              <p:ext uri="{D42A27DB-BD31-4B8C-83A1-F6EECF244321}">
                <p14:modId xmlns:p14="http://schemas.microsoft.com/office/powerpoint/2010/main" val="3220627511"/>
              </p:ext>
            </p:extLst>
          </p:nvPr>
        </p:nvGraphicFramePr>
        <p:xfrm>
          <a:off x="477274" y="829474"/>
          <a:ext cx="8208169" cy="3833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下箭头 4"/>
          <p:cNvSpPr/>
          <p:nvPr/>
        </p:nvSpPr>
        <p:spPr>
          <a:xfrm rot="10800000">
            <a:off x="2905344" y="773990"/>
            <a:ext cx="386675" cy="3835725"/>
          </a:xfrm>
          <a:prstGeom prst="downArrow">
            <a:avLst>
              <a:gd name="adj1" fmla="val 50000"/>
              <a:gd name="adj2" fmla="val 79992"/>
            </a:avLst>
          </a:prstGeom>
          <a:gradFill flip="none" rotWithShape="1">
            <a:gsLst>
              <a:gs pos="0">
                <a:srgbClr val="41CBC8"/>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6" name="文本框 5"/>
          <p:cNvSpPr txBox="1"/>
          <p:nvPr/>
        </p:nvSpPr>
        <p:spPr>
          <a:xfrm>
            <a:off x="2689183" y="4660805"/>
            <a:ext cx="818997" cy="248209"/>
          </a:xfrm>
          <a:prstGeom prst="rect">
            <a:avLst/>
          </a:prstGeom>
          <a:noFill/>
        </p:spPr>
        <p:txBody>
          <a:bodyPr wrap="square" rtlCol="0">
            <a:spAutoFit/>
          </a:bodyPr>
          <a:lstStyle/>
          <a:p>
            <a:pPr algn="ctr"/>
            <a:r>
              <a:rPr lang="zh-CN" altLang="en-US" sz="1013" dirty="0">
                <a:latin typeface="微软雅黑" panose="020B0503020204020204" pitchFamily="34" charset="-122"/>
                <a:ea typeface="微软雅黑" panose="020B0503020204020204" pitchFamily="34" charset="-122"/>
              </a:rPr>
              <a:t>低阶思维</a:t>
            </a:r>
          </a:p>
        </p:txBody>
      </p:sp>
      <p:sp>
        <p:nvSpPr>
          <p:cNvPr id="7" name="文本框 6"/>
          <p:cNvSpPr txBox="1"/>
          <p:nvPr/>
        </p:nvSpPr>
        <p:spPr>
          <a:xfrm>
            <a:off x="2716528" y="474691"/>
            <a:ext cx="764307" cy="248209"/>
          </a:xfrm>
          <a:prstGeom prst="rect">
            <a:avLst/>
          </a:prstGeom>
          <a:noFill/>
        </p:spPr>
        <p:txBody>
          <a:bodyPr wrap="square" rtlCol="0">
            <a:spAutoFit/>
          </a:bodyPr>
          <a:lstStyle/>
          <a:p>
            <a:pPr algn="ctr"/>
            <a:r>
              <a:rPr lang="zh-CN" altLang="en-US" sz="1013" dirty="0">
                <a:latin typeface="微软雅黑" panose="020B0503020204020204" pitchFamily="34" charset="-122"/>
                <a:ea typeface="微软雅黑" panose="020B0503020204020204" pitchFamily="34" charset="-122"/>
              </a:rPr>
              <a:t>高阶思维</a:t>
            </a:r>
          </a:p>
        </p:txBody>
      </p:sp>
    </p:spTree>
    <p:extLst>
      <p:ext uri="{BB962C8B-B14F-4D97-AF65-F5344CB8AC3E}">
        <p14:creationId xmlns:p14="http://schemas.microsoft.com/office/powerpoint/2010/main" val="1245160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03F9BD2-2354-414A-92D1-737D80D37DD1}"/>
              </a:ext>
            </a:extLst>
          </p:cNvPr>
          <p:cNvSpPr/>
          <p:nvPr/>
        </p:nvSpPr>
        <p:spPr>
          <a:xfrm>
            <a:off x="934104" y="1038793"/>
            <a:ext cx="3577018" cy="585156"/>
          </a:xfrm>
          <a:prstGeom prst="rect">
            <a:avLst/>
          </a:prstGeom>
          <a:solidFill>
            <a:srgbClr val="00B0F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34355F1-016D-440F-B2D8-EA2BA32E60A4}"/>
              </a:ext>
            </a:extLst>
          </p:cNvPr>
          <p:cNvSpPr/>
          <p:nvPr/>
        </p:nvSpPr>
        <p:spPr>
          <a:xfrm>
            <a:off x="4674291" y="1038792"/>
            <a:ext cx="3555309" cy="585157"/>
          </a:xfrm>
          <a:prstGeom prst="rect">
            <a:avLst/>
          </a:prstGeom>
          <a:solidFill>
            <a:srgbClr val="30ADAA"/>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013"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B61B364-2AC4-4A74-8875-0F87C146B3DB}"/>
              </a:ext>
            </a:extLst>
          </p:cNvPr>
          <p:cNvSpPr txBox="1"/>
          <p:nvPr/>
        </p:nvSpPr>
        <p:spPr>
          <a:xfrm>
            <a:off x="1676012" y="1181627"/>
            <a:ext cx="2111043" cy="307777"/>
          </a:xfrm>
          <a:prstGeom prst="rect">
            <a:avLst/>
          </a:prstGeom>
          <a:noFill/>
        </p:spPr>
        <p:txBody>
          <a:bodyPr wrap="square" rtlCol="0">
            <a:spAutoFit/>
          </a:bodyPr>
          <a:lstStyle/>
          <a:p>
            <a:pPr algn="ctr"/>
            <a:r>
              <a:rPr lang="zh-CN" altLang="zh-CN" sz="1400" dirty="0">
                <a:solidFill>
                  <a:schemeClr val="bg1"/>
                </a:solidFill>
                <a:latin typeface="微软雅黑" panose="020B0503020204020204" pitchFamily="34" charset="-122"/>
                <a:ea typeface="微软雅黑" panose="020B0503020204020204" pitchFamily="34" charset="-122"/>
                <a:cs typeface="SimHei" charset="-122"/>
              </a:rPr>
              <a:t>教师</a:t>
            </a:r>
            <a:r>
              <a:rPr lang="zh-CN" altLang="en-US" sz="1400" dirty="0">
                <a:solidFill>
                  <a:schemeClr val="bg1"/>
                </a:solidFill>
                <a:latin typeface="微软雅黑" panose="020B0503020204020204" pitchFamily="34" charset="-122"/>
                <a:ea typeface="微软雅黑" panose="020B0503020204020204" pitchFamily="34" charset="-122"/>
                <a:cs typeface="SimHei" charset="-122"/>
              </a:rPr>
              <a:t>：“专家”学习者</a:t>
            </a:r>
            <a:endParaRPr lang="en-US" altLang="zh-CN" sz="1400" dirty="0">
              <a:solidFill>
                <a:schemeClr val="bg1"/>
              </a:solidFill>
              <a:latin typeface="微软雅黑" panose="020B0503020204020204" pitchFamily="34" charset="-122"/>
              <a:ea typeface="微软雅黑" panose="020B0503020204020204" pitchFamily="34" charset="-122"/>
              <a:cs typeface="SimHei" charset="-122"/>
            </a:endParaRPr>
          </a:p>
        </p:txBody>
      </p:sp>
      <p:sp>
        <p:nvSpPr>
          <p:cNvPr id="11" name="文本框 10">
            <a:extLst>
              <a:ext uri="{FF2B5EF4-FFF2-40B4-BE49-F238E27FC236}">
                <a16:creationId xmlns:a16="http://schemas.microsoft.com/office/drawing/2014/main" id="{4A388C7E-3C1E-425E-9838-CE75F9B6DFFC}"/>
              </a:ext>
            </a:extLst>
          </p:cNvPr>
          <p:cNvSpPr txBox="1"/>
          <p:nvPr/>
        </p:nvSpPr>
        <p:spPr>
          <a:xfrm>
            <a:off x="5577033" y="1181627"/>
            <a:ext cx="1636933"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学生</a:t>
            </a:r>
          </a:p>
        </p:txBody>
      </p:sp>
      <p:sp>
        <p:nvSpPr>
          <p:cNvPr id="12" name="矩形 11">
            <a:extLst>
              <a:ext uri="{FF2B5EF4-FFF2-40B4-BE49-F238E27FC236}">
                <a16:creationId xmlns:a16="http://schemas.microsoft.com/office/drawing/2014/main" id="{239407A8-DED0-48CF-A05C-004BE4663CDD}"/>
              </a:ext>
            </a:extLst>
          </p:cNvPr>
          <p:cNvSpPr/>
          <p:nvPr/>
        </p:nvSpPr>
        <p:spPr>
          <a:xfrm>
            <a:off x="982169" y="1996804"/>
            <a:ext cx="3436306" cy="1280351"/>
          </a:xfrm>
          <a:prstGeom prst="rect">
            <a:avLst/>
          </a:prstGeom>
        </p:spPr>
        <p:txBody>
          <a:bodyPr wrap="square">
            <a:spAutoFit/>
          </a:bodyPr>
          <a:lstStyle/>
          <a:p>
            <a:pPr marL="285750" indent="-285750">
              <a:lnSpc>
                <a:spcPct val="120000"/>
              </a:lnSpc>
              <a:spcAft>
                <a:spcPts val="1200"/>
              </a:spcAft>
              <a:buSzPct val="110000"/>
              <a:buFont typeface="Wingdings" panose="05000000000000000000" pitchFamily="2" charset="2"/>
              <a:buChar char="l"/>
              <a:defRPr/>
            </a:pPr>
            <a:r>
              <a:rPr lang="zh-CN" altLang="zh-CN" sz="1400" dirty="0">
                <a:solidFill>
                  <a:srgbClr val="00B0F0"/>
                </a:solidFill>
                <a:latin typeface="微软雅黑" panose="020B0503020204020204" pitchFamily="34" charset="-122"/>
                <a:ea typeface="微软雅黑" panose="020B0503020204020204" pitchFamily="34" charset="-122"/>
                <a:cs typeface="SimHei" charset="-122"/>
              </a:rPr>
              <a:t>学生建构知识的支持者</a:t>
            </a:r>
            <a:r>
              <a:rPr lang="zh-CN" altLang="en-US" sz="1400" dirty="0">
                <a:solidFill>
                  <a:srgbClr val="00B0F0"/>
                </a:solidFill>
                <a:latin typeface="微软雅黑" panose="020B0503020204020204" pitchFamily="34" charset="-122"/>
                <a:ea typeface="微软雅黑" panose="020B0503020204020204" pitchFamily="34" charset="-122"/>
                <a:cs typeface="SimHei" charset="-122"/>
              </a:rPr>
              <a:t>、</a:t>
            </a:r>
            <a:r>
              <a:rPr lang="zh-CN" altLang="zh-CN" sz="1400" dirty="0">
                <a:solidFill>
                  <a:srgbClr val="00B0F0"/>
                </a:solidFill>
                <a:latin typeface="微软雅黑" panose="020B0503020204020204" pitchFamily="34" charset="-122"/>
                <a:ea typeface="微软雅黑" panose="020B0503020204020204" pitchFamily="34" charset="-122"/>
                <a:cs typeface="SimHei" charset="-122"/>
              </a:rPr>
              <a:t>帮助者</a:t>
            </a:r>
            <a:r>
              <a:rPr lang="zh-CN" altLang="en-US" sz="1400" dirty="0">
                <a:solidFill>
                  <a:srgbClr val="00B0F0"/>
                </a:solidFill>
                <a:latin typeface="微软雅黑" panose="020B0503020204020204" pitchFamily="34" charset="-122"/>
                <a:ea typeface="微软雅黑" panose="020B0503020204020204" pitchFamily="34" charset="-122"/>
                <a:cs typeface="SimHei" charset="-122"/>
              </a:rPr>
              <a:t>、</a:t>
            </a:r>
            <a:r>
              <a:rPr lang="zh-CN" altLang="zh-CN" sz="1400" dirty="0">
                <a:solidFill>
                  <a:srgbClr val="00B0F0"/>
                </a:solidFill>
                <a:latin typeface="微软雅黑" panose="020B0503020204020204" pitchFamily="34" charset="-122"/>
                <a:ea typeface="微软雅黑" panose="020B0503020204020204" pitchFamily="34" charset="-122"/>
                <a:cs typeface="SimHei" charset="-122"/>
              </a:rPr>
              <a:t>引导者</a:t>
            </a:r>
            <a:r>
              <a:rPr lang="zh-CN" altLang="en-US" sz="1400" dirty="0">
                <a:solidFill>
                  <a:srgbClr val="00B0F0"/>
                </a:solidFill>
                <a:latin typeface="微软雅黑" panose="020B0503020204020204" pitchFamily="34" charset="-122"/>
                <a:ea typeface="微软雅黑" panose="020B0503020204020204" pitchFamily="34" charset="-122"/>
                <a:cs typeface="SimHei" charset="-122"/>
              </a:rPr>
              <a:t>与</a:t>
            </a:r>
            <a:r>
              <a:rPr lang="zh-CN" altLang="zh-CN" sz="1400" dirty="0">
                <a:solidFill>
                  <a:srgbClr val="00B0F0"/>
                </a:solidFill>
                <a:latin typeface="微软雅黑" panose="020B0503020204020204" pitchFamily="34" charset="-122"/>
                <a:ea typeface="微软雅黑" panose="020B0503020204020204" pitchFamily="34" charset="-122"/>
                <a:cs typeface="SimHei" charset="-122"/>
              </a:rPr>
              <a:t>合作者</a:t>
            </a:r>
            <a:endParaRPr lang="en-US" altLang="zh-CN" sz="1400" dirty="0">
              <a:solidFill>
                <a:srgbClr val="00B0F0"/>
              </a:solidFill>
              <a:latin typeface="微软雅黑" panose="020B0503020204020204" pitchFamily="34" charset="-122"/>
              <a:ea typeface="微软雅黑" panose="020B0503020204020204" pitchFamily="34" charset="-122"/>
              <a:cs typeface="SimHei" charset="-122"/>
            </a:endParaRPr>
          </a:p>
          <a:p>
            <a:pPr marL="285750" indent="-285750">
              <a:lnSpc>
                <a:spcPct val="120000"/>
              </a:lnSpc>
              <a:buSzPct val="110000"/>
              <a:buFont typeface="Wingdings" panose="05000000000000000000" pitchFamily="2" charset="2"/>
              <a:buChar char="l"/>
              <a:defRPr/>
            </a:pPr>
            <a:r>
              <a:rPr lang="zh-CN" altLang="zh-CN" sz="1400" dirty="0">
                <a:solidFill>
                  <a:srgbClr val="00B0F0"/>
                </a:solidFill>
                <a:latin typeface="微软雅黑" panose="020B0503020204020204" pitchFamily="34" charset="-122"/>
                <a:ea typeface="微软雅黑" panose="020B0503020204020204" pitchFamily="34" charset="-122"/>
                <a:cs typeface="SimHei" charset="-122"/>
              </a:rPr>
              <a:t>从学生的经验出发，联系生活实际，引导学生的主动建构</a:t>
            </a:r>
            <a:endParaRPr lang="en-US" altLang="zh-CN" sz="1400" dirty="0">
              <a:solidFill>
                <a:srgbClr val="00B0F0"/>
              </a:solidFill>
              <a:latin typeface="微软雅黑" panose="020B0503020204020204" pitchFamily="34" charset="-122"/>
              <a:ea typeface="微软雅黑" panose="020B0503020204020204" pitchFamily="34" charset="-122"/>
              <a:cs typeface="SimHei" charset="-122"/>
            </a:endParaRPr>
          </a:p>
        </p:txBody>
      </p:sp>
      <p:sp>
        <p:nvSpPr>
          <p:cNvPr id="17" name="标题 4"/>
          <p:cNvSpPr txBox="1">
            <a:spLocks/>
          </p:cNvSpPr>
          <p:nvPr/>
        </p:nvSpPr>
        <p:spPr>
          <a:xfrm>
            <a:off x="405949" y="98225"/>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建构主义的师生观</a:t>
            </a:r>
            <a:br>
              <a:rPr lang="zh-CN" altLang="en-US" sz="2400" b="0" dirty="0">
                <a:solidFill>
                  <a:schemeClr val="tx1">
                    <a:lumMod val="75000"/>
                    <a:lumOff val="25000"/>
                  </a:schemeClr>
                </a:solidFill>
                <a:cs typeface="SimHei" charset="-122"/>
              </a:rPr>
            </a:br>
            <a:endParaRPr lang="zh-CN" altLang="en-US" sz="2400" b="0" dirty="0">
              <a:solidFill>
                <a:schemeClr val="tx1">
                  <a:lumMod val="75000"/>
                  <a:lumOff val="25000"/>
                </a:schemeClr>
              </a:solidFill>
              <a:cs typeface="SimHei" charset="-122"/>
            </a:endParaRPr>
          </a:p>
        </p:txBody>
      </p:sp>
      <p:sp>
        <p:nvSpPr>
          <p:cNvPr id="2" name="矩形 1"/>
          <p:cNvSpPr/>
          <p:nvPr/>
        </p:nvSpPr>
        <p:spPr>
          <a:xfrm>
            <a:off x="4628444" y="1973497"/>
            <a:ext cx="3601156" cy="1951303"/>
          </a:xfrm>
          <a:prstGeom prst="rect">
            <a:avLst/>
          </a:prstGeom>
        </p:spPr>
        <p:txBody>
          <a:bodyPr wrap="square">
            <a:spAutoFit/>
          </a:bodyPr>
          <a:lstStyle/>
          <a:p>
            <a:pPr marL="285750" indent="-285750">
              <a:lnSpc>
                <a:spcPct val="120000"/>
              </a:lnSpc>
              <a:spcAft>
                <a:spcPts val="1200"/>
              </a:spcAft>
              <a:buSzPct val="110000"/>
              <a:buFont typeface="Wingdings" panose="05000000000000000000" pitchFamily="2" charset="2"/>
              <a:buChar char="l"/>
              <a:defRPr/>
            </a:pPr>
            <a:r>
              <a:rPr lang="zh-CN" altLang="zh-CN" sz="1400" dirty="0">
                <a:solidFill>
                  <a:srgbClr val="30ADAA"/>
                </a:solidFill>
                <a:latin typeface="微软雅黑" panose="020B0503020204020204" pitchFamily="34" charset="-122"/>
                <a:ea typeface="微软雅黑" panose="020B0503020204020204" pitchFamily="34" charset="-122"/>
                <a:cs typeface="SimHei" charset="-122"/>
              </a:rPr>
              <a:t>知识的积极建构者</a:t>
            </a:r>
            <a:r>
              <a:rPr lang="zh-CN" altLang="en-US" sz="1400" dirty="0">
                <a:solidFill>
                  <a:srgbClr val="30ADAA"/>
                </a:solidFill>
                <a:latin typeface="微软雅黑" panose="020B0503020204020204" pitchFamily="34" charset="-122"/>
                <a:ea typeface="微软雅黑" panose="020B0503020204020204" pitchFamily="34" charset="-122"/>
                <a:cs typeface="SimHei" charset="-122"/>
              </a:rPr>
              <a:t>、学习</a:t>
            </a:r>
            <a:r>
              <a:rPr lang="zh-CN" altLang="zh-CN" sz="1400" dirty="0">
                <a:solidFill>
                  <a:srgbClr val="30ADAA"/>
                </a:solidFill>
                <a:latin typeface="微软雅黑" panose="020B0503020204020204" pitchFamily="34" charset="-122"/>
                <a:ea typeface="微软雅黑" panose="020B0503020204020204" pitchFamily="34" charset="-122"/>
                <a:cs typeface="SimHei" charset="-122"/>
              </a:rPr>
              <a:t>活动的</a:t>
            </a:r>
            <a:r>
              <a:rPr lang="zh-CN" altLang="en-US" sz="1400" dirty="0">
                <a:solidFill>
                  <a:srgbClr val="30ADAA"/>
                </a:solidFill>
                <a:latin typeface="微软雅黑" panose="020B0503020204020204" pitchFamily="34" charset="-122"/>
                <a:ea typeface="微软雅黑" panose="020B0503020204020204" pitchFamily="34" charset="-122"/>
                <a:cs typeface="SimHei" charset="-122"/>
              </a:rPr>
              <a:t>主动</a:t>
            </a:r>
            <a:r>
              <a:rPr lang="zh-CN" altLang="zh-CN" sz="1400" dirty="0">
                <a:solidFill>
                  <a:srgbClr val="30ADAA"/>
                </a:solidFill>
                <a:latin typeface="微软雅黑" panose="020B0503020204020204" pitchFamily="34" charset="-122"/>
                <a:ea typeface="微软雅黑" panose="020B0503020204020204" pitchFamily="34" charset="-122"/>
                <a:cs typeface="SimHei" charset="-122"/>
              </a:rPr>
              <a:t>参与者</a:t>
            </a:r>
            <a:endParaRPr lang="en-US" altLang="zh-CN" sz="1400" dirty="0">
              <a:solidFill>
                <a:srgbClr val="30ADAA"/>
              </a:solidFill>
              <a:latin typeface="微软雅黑" panose="020B0503020204020204" pitchFamily="34" charset="-122"/>
              <a:ea typeface="微软雅黑" panose="020B0503020204020204" pitchFamily="34" charset="-122"/>
              <a:cs typeface="SimHei" charset="-122"/>
            </a:endParaRPr>
          </a:p>
          <a:p>
            <a:pPr marL="285750" indent="-285750">
              <a:lnSpc>
                <a:spcPct val="120000"/>
              </a:lnSpc>
              <a:spcAft>
                <a:spcPts val="1200"/>
              </a:spcAft>
              <a:buSzPct val="110000"/>
              <a:buFont typeface="Wingdings" panose="05000000000000000000" pitchFamily="2" charset="2"/>
              <a:buChar char="l"/>
              <a:defRPr/>
            </a:pPr>
            <a:r>
              <a:rPr lang="zh-CN" altLang="zh-CN" sz="1400" dirty="0">
                <a:solidFill>
                  <a:srgbClr val="30ADAA"/>
                </a:solidFill>
                <a:latin typeface="微软雅黑" panose="020B0503020204020204" pitchFamily="34" charset="-122"/>
                <a:ea typeface="微软雅黑" panose="020B0503020204020204" pitchFamily="34" charset="-122"/>
                <a:cs typeface="SimHei" charset="-122"/>
              </a:rPr>
              <a:t>学生</a:t>
            </a:r>
            <a:r>
              <a:rPr lang="zh-CN" altLang="en-US" sz="1400" dirty="0">
                <a:solidFill>
                  <a:srgbClr val="30ADAA"/>
                </a:solidFill>
                <a:latin typeface="微软雅黑" panose="020B0503020204020204" pitchFamily="34" charset="-122"/>
                <a:ea typeface="微软雅黑" panose="020B0503020204020204" pitchFamily="34" charset="-122"/>
                <a:cs typeface="SimHei" charset="-122"/>
              </a:rPr>
              <a:t>进入课堂前已</a:t>
            </a:r>
            <a:r>
              <a:rPr lang="zh-CN" altLang="zh-CN" sz="1400" dirty="0">
                <a:solidFill>
                  <a:srgbClr val="30ADAA"/>
                </a:solidFill>
                <a:latin typeface="微软雅黑" panose="020B0503020204020204" pitchFamily="34" charset="-122"/>
                <a:ea typeface="微软雅黑" panose="020B0503020204020204" pitchFamily="34" charset="-122"/>
                <a:cs typeface="SimHei" charset="-122"/>
              </a:rPr>
              <a:t>形成了丰富的经验</a:t>
            </a:r>
            <a:r>
              <a:rPr lang="zh-CN" altLang="en-US" sz="1400" dirty="0">
                <a:solidFill>
                  <a:srgbClr val="30ADAA"/>
                </a:solidFill>
                <a:latin typeface="微软雅黑" panose="020B0503020204020204" pitchFamily="34" charset="-122"/>
                <a:ea typeface="微软雅黑" panose="020B0503020204020204" pitchFamily="34" charset="-122"/>
                <a:cs typeface="SimHei" charset="-122"/>
              </a:rPr>
              <a:t>，且学生间的</a:t>
            </a:r>
            <a:r>
              <a:rPr lang="zh-CN" altLang="zh-CN" sz="1400" dirty="0">
                <a:solidFill>
                  <a:srgbClr val="30ADAA"/>
                </a:solidFill>
                <a:latin typeface="微软雅黑" panose="020B0503020204020204" pitchFamily="34" charset="-122"/>
                <a:ea typeface="微软雅黑" panose="020B0503020204020204" pitchFamily="34" charset="-122"/>
                <a:cs typeface="SimHei" charset="-122"/>
              </a:rPr>
              <a:t>经验</a:t>
            </a:r>
            <a:r>
              <a:rPr lang="zh-CN" altLang="en-US" sz="1400" dirty="0">
                <a:solidFill>
                  <a:srgbClr val="30ADAA"/>
                </a:solidFill>
                <a:latin typeface="微软雅黑" panose="020B0503020204020204" pitchFamily="34" charset="-122"/>
                <a:ea typeface="微软雅黑" panose="020B0503020204020204" pitchFamily="34" charset="-122"/>
                <a:cs typeface="SimHei" charset="-122"/>
              </a:rPr>
              <a:t>具有</a:t>
            </a:r>
            <a:r>
              <a:rPr lang="zh-CN" altLang="zh-CN" sz="1400" dirty="0">
                <a:solidFill>
                  <a:srgbClr val="30ADAA"/>
                </a:solidFill>
                <a:latin typeface="微软雅黑" panose="020B0503020204020204" pitchFamily="34" charset="-122"/>
                <a:ea typeface="微软雅黑" panose="020B0503020204020204" pitchFamily="34" charset="-122"/>
                <a:cs typeface="SimHei" charset="-122"/>
              </a:rPr>
              <a:t>差异</a:t>
            </a:r>
            <a:endParaRPr lang="en-US" altLang="zh-CN" sz="1400" dirty="0">
              <a:solidFill>
                <a:srgbClr val="30ADAA"/>
              </a:solidFill>
              <a:latin typeface="微软雅黑" panose="020B0503020204020204" pitchFamily="34" charset="-122"/>
              <a:ea typeface="微软雅黑" panose="020B0503020204020204" pitchFamily="34" charset="-122"/>
              <a:cs typeface="SimHei" charset="-122"/>
            </a:endParaRPr>
          </a:p>
          <a:p>
            <a:pPr marL="285750" indent="-285750">
              <a:lnSpc>
                <a:spcPct val="120000"/>
              </a:lnSpc>
              <a:spcAft>
                <a:spcPts val="1200"/>
              </a:spcAft>
              <a:buSzPct val="110000"/>
              <a:buFont typeface="Wingdings" panose="05000000000000000000" pitchFamily="2" charset="2"/>
              <a:buChar char="l"/>
              <a:defRPr/>
            </a:pPr>
            <a:r>
              <a:rPr lang="zh-CN" altLang="en-US" sz="1400" dirty="0">
                <a:solidFill>
                  <a:srgbClr val="30ADAA"/>
                </a:solidFill>
                <a:latin typeface="微软雅黑" panose="020B0503020204020204" pitchFamily="34" charset="-122"/>
                <a:ea typeface="微软雅黑" panose="020B0503020204020204" pitchFamily="34" charset="-122"/>
                <a:cs typeface="SimHei" charset="-122"/>
              </a:rPr>
              <a:t>学生</a:t>
            </a:r>
            <a:r>
              <a:rPr lang="zh-CN" altLang="zh-CN" sz="1400" dirty="0">
                <a:solidFill>
                  <a:srgbClr val="30ADAA"/>
                </a:solidFill>
                <a:latin typeface="微软雅黑" panose="020B0503020204020204" pitchFamily="34" charset="-122"/>
                <a:ea typeface="微软雅黑" panose="020B0503020204020204" pitchFamily="34" charset="-122"/>
                <a:cs typeface="SimHei" charset="-122"/>
              </a:rPr>
              <a:t>基于经验，依靠自己的推理判断，形成对问题的解释</a:t>
            </a:r>
            <a:endParaRPr lang="en-US" altLang="zh-CN" sz="1400" dirty="0">
              <a:solidFill>
                <a:srgbClr val="30ADAA"/>
              </a:solidFill>
              <a:latin typeface="微软雅黑" panose="020B0503020204020204" pitchFamily="34" charset="-122"/>
              <a:ea typeface="微软雅黑" panose="020B0503020204020204" pitchFamily="34" charset="-122"/>
              <a:cs typeface="SimHei" charset="-122"/>
            </a:endParaRPr>
          </a:p>
        </p:txBody>
      </p:sp>
    </p:spTree>
    <p:extLst>
      <p:ext uri="{BB962C8B-B14F-4D97-AF65-F5344CB8AC3E}">
        <p14:creationId xmlns:p14="http://schemas.microsoft.com/office/powerpoint/2010/main" val="213878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形状 4">
            <a:extLst>
              <a:ext uri="{FF2B5EF4-FFF2-40B4-BE49-F238E27FC236}">
                <a16:creationId xmlns:a16="http://schemas.microsoft.com/office/drawing/2014/main" id="{144AC29B-9341-4111-A4FE-EE3ED26F4C11}"/>
              </a:ext>
            </a:extLst>
          </p:cNvPr>
          <p:cNvSpPr/>
          <p:nvPr/>
        </p:nvSpPr>
        <p:spPr>
          <a:xfrm>
            <a:off x="1065761" y="659002"/>
            <a:ext cx="3657946" cy="4131562"/>
          </a:xfrm>
          <a:prstGeom prst="swooshArrow">
            <a:avLst>
              <a:gd name="adj1" fmla="val 16698"/>
              <a:gd name="adj2" fmla="val 32874"/>
            </a:avLst>
          </a:prstGeom>
          <a:solidFill>
            <a:srgbClr val="AEE9E8"/>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dirty="0">
              <a:latin typeface="微软雅黑" panose="020B0503020204020204" pitchFamily="34" charset="-122"/>
              <a:ea typeface="微软雅黑" panose="020B0503020204020204" pitchFamily="34" charset="-122"/>
            </a:endParaRPr>
          </a:p>
        </p:txBody>
      </p:sp>
      <p:sp>
        <p:nvSpPr>
          <p:cNvPr id="6" name="椭圆 5">
            <a:extLst>
              <a:ext uri="{FF2B5EF4-FFF2-40B4-BE49-F238E27FC236}">
                <a16:creationId xmlns:a16="http://schemas.microsoft.com/office/drawing/2014/main" id="{652B9EAE-DAFD-44C3-BCA5-B99F01EC458A}"/>
              </a:ext>
            </a:extLst>
          </p:cNvPr>
          <p:cNvSpPr/>
          <p:nvPr/>
        </p:nvSpPr>
        <p:spPr>
          <a:xfrm>
            <a:off x="1432908" y="3582455"/>
            <a:ext cx="96090" cy="99940"/>
          </a:xfrm>
          <a:prstGeom prst="ellipse">
            <a:avLst/>
          </a:prstGeom>
          <a:solidFill>
            <a:srgbClr val="30ADAA"/>
          </a:solidFill>
          <a:ln w="19050"/>
          <a:effectLst/>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 name="任意多边形 7">
            <a:extLst>
              <a:ext uri="{FF2B5EF4-FFF2-40B4-BE49-F238E27FC236}">
                <a16:creationId xmlns:a16="http://schemas.microsoft.com/office/drawing/2014/main" id="{566CC651-18C5-47ED-A971-AA3A64D918AD}"/>
              </a:ext>
            </a:extLst>
          </p:cNvPr>
          <p:cNvSpPr/>
          <p:nvPr/>
        </p:nvSpPr>
        <p:spPr>
          <a:xfrm>
            <a:off x="1555332" y="3507166"/>
            <a:ext cx="923115" cy="239502"/>
          </a:xfrm>
          <a:custGeom>
            <a:avLst/>
            <a:gdLst>
              <a:gd name="connsiteX0" fmla="*/ 0 w 1232726"/>
              <a:gd name="connsiteY0" fmla="*/ 0 h 955627"/>
              <a:gd name="connsiteX1" fmla="*/ 1232726 w 1232726"/>
              <a:gd name="connsiteY1" fmla="*/ 0 h 955627"/>
              <a:gd name="connsiteX2" fmla="*/ 1232726 w 1232726"/>
              <a:gd name="connsiteY2" fmla="*/ 955627 h 955627"/>
              <a:gd name="connsiteX3" fmla="*/ 0 w 1232726"/>
              <a:gd name="connsiteY3" fmla="*/ 955627 h 955627"/>
              <a:gd name="connsiteX4" fmla="*/ 0 w 1232726"/>
              <a:gd name="connsiteY4" fmla="*/ 0 h 955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726" h="955627">
                <a:moveTo>
                  <a:pt x="0" y="0"/>
                </a:moveTo>
                <a:lnTo>
                  <a:pt x="1232726" y="0"/>
                </a:lnTo>
                <a:lnTo>
                  <a:pt x="1232726" y="955627"/>
                </a:lnTo>
                <a:lnTo>
                  <a:pt x="0" y="9556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4667" tIns="0" rIns="0" bIns="0" numCol="1" spcCol="1270" anchor="ctr" anchorCtr="0">
            <a:noAutofit/>
          </a:bodyPr>
          <a:lstStyle/>
          <a:p>
            <a:pPr defTabSz="666750">
              <a:lnSpc>
                <a:spcPct val="90000"/>
              </a:lnSpc>
              <a:spcBef>
                <a:spcPct val="0"/>
              </a:spcBef>
              <a:spcAft>
                <a:spcPct val="3500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行为主义</a:t>
            </a:r>
          </a:p>
        </p:txBody>
      </p:sp>
      <p:sp>
        <p:nvSpPr>
          <p:cNvPr id="8" name="椭圆 7">
            <a:extLst>
              <a:ext uri="{FF2B5EF4-FFF2-40B4-BE49-F238E27FC236}">
                <a16:creationId xmlns:a16="http://schemas.microsoft.com/office/drawing/2014/main" id="{966AC2C1-83C7-408D-816C-7DC7AD88C928}"/>
              </a:ext>
            </a:extLst>
          </p:cNvPr>
          <p:cNvSpPr/>
          <p:nvPr/>
        </p:nvSpPr>
        <p:spPr>
          <a:xfrm>
            <a:off x="2143551" y="2323232"/>
            <a:ext cx="186207" cy="186169"/>
          </a:xfrm>
          <a:prstGeom prst="ellipse">
            <a:avLst/>
          </a:prstGeom>
          <a:solidFill>
            <a:srgbClr val="30ADAA"/>
          </a:solidFill>
          <a:ln w="28575"/>
          <a:effectLst/>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9" name="任意多边形 10">
            <a:extLst>
              <a:ext uri="{FF2B5EF4-FFF2-40B4-BE49-F238E27FC236}">
                <a16:creationId xmlns:a16="http://schemas.microsoft.com/office/drawing/2014/main" id="{3F780DBC-BFFA-4F16-ABE8-A81D314BBEEF}"/>
              </a:ext>
            </a:extLst>
          </p:cNvPr>
          <p:cNvSpPr/>
          <p:nvPr/>
        </p:nvSpPr>
        <p:spPr>
          <a:xfrm>
            <a:off x="2295237" y="2283128"/>
            <a:ext cx="950849" cy="269365"/>
          </a:xfrm>
          <a:custGeom>
            <a:avLst/>
            <a:gdLst>
              <a:gd name="connsiteX0" fmla="*/ 0 w 1269761"/>
              <a:gd name="connsiteY0" fmla="*/ 0 h 1798829"/>
              <a:gd name="connsiteX1" fmla="*/ 1269761 w 1269761"/>
              <a:gd name="connsiteY1" fmla="*/ 0 h 1798829"/>
              <a:gd name="connsiteX2" fmla="*/ 1269761 w 1269761"/>
              <a:gd name="connsiteY2" fmla="*/ 1798829 h 1798829"/>
              <a:gd name="connsiteX3" fmla="*/ 0 w 1269761"/>
              <a:gd name="connsiteY3" fmla="*/ 1798829 h 1798829"/>
              <a:gd name="connsiteX4" fmla="*/ 0 w 1269761"/>
              <a:gd name="connsiteY4" fmla="*/ 0 h 1798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761" h="1798829">
                <a:moveTo>
                  <a:pt x="0" y="0"/>
                </a:moveTo>
                <a:lnTo>
                  <a:pt x="1269761" y="0"/>
                </a:lnTo>
                <a:lnTo>
                  <a:pt x="1269761" y="1798829"/>
                </a:lnTo>
                <a:lnTo>
                  <a:pt x="0" y="179882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8821" tIns="0" rIns="0" bIns="0" numCol="1" spcCol="1270" anchor="ctr" anchorCtr="0">
            <a:noAutofit/>
          </a:bodyPr>
          <a:lstStyle/>
          <a:p>
            <a:pPr defTabSz="666750">
              <a:lnSpc>
                <a:spcPct val="90000"/>
              </a:lnSpc>
              <a:spcBef>
                <a:spcPct val="0"/>
              </a:spcBef>
              <a:spcAft>
                <a:spcPct val="3500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认知主义</a:t>
            </a:r>
          </a:p>
        </p:txBody>
      </p:sp>
      <p:sp>
        <p:nvSpPr>
          <p:cNvPr id="10" name="椭圆 9">
            <a:extLst>
              <a:ext uri="{FF2B5EF4-FFF2-40B4-BE49-F238E27FC236}">
                <a16:creationId xmlns:a16="http://schemas.microsoft.com/office/drawing/2014/main" id="{73DE38A9-4D45-4DF9-B238-D64676A100D3}"/>
              </a:ext>
            </a:extLst>
          </p:cNvPr>
          <p:cNvSpPr/>
          <p:nvPr/>
        </p:nvSpPr>
        <p:spPr>
          <a:xfrm>
            <a:off x="3504789" y="1336593"/>
            <a:ext cx="257521" cy="257468"/>
          </a:xfrm>
          <a:prstGeom prst="ellipse">
            <a:avLst/>
          </a:prstGeom>
          <a:solidFill>
            <a:srgbClr val="30ADAA"/>
          </a:solidFill>
          <a:ln w="38100"/>
          <a:effectLst/>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1" name="任意多边形 16">
            <a:extLst>
              <a:ext uri="{FF2B5EF4-FFF2-40B4-BE49-F238E27FC236}">
                <a16:creationId xmlns:a16="http://schemas.microsoft.com/office/drawing/2014/main" id="{69C4FF9A-C34F-4FA7-A240-7B748A8994B4}"/>
              </a:ext>
            </a:extLst>
          </p:cNvPr>
          <p:cNvSpPr/>
          <p:nvPr/>
        </p:nvSpPr>
        <p:spPr>
          <a:xfrm>
            <a:off x="3702596" y="1338794"/>
            <a:ext cx="950849" cy="270812"/>
          </a:xfrm>
          <a:custGeom>
            <a:avLst/>
            <a:gdLst>
              <a:gd name="connsiteX0" fmla="*/ 0 w 1269761"/>
              <a:gd name="connsiteY0" fmla="*/ 0 h 2298136"/>
              <a:gd name="connsiteX1" fmla="*/ 1269761 w 1269761"/>
              <a:gd name="connsiteY1" fmla="*/ 0 h 2298136"/>
              <a:gd name="connsiteX2" fmla="*/ 1269761 w 1269761"/>
              <a:gd name="connsiteY2" fmla="*/ 2298136 h 2298136"/>
              <a:gd name="connsiteX3" fmla="*/ 0 w 1269761"/>
              <a:gd name="connsiteY3" fmla="*/ 2298136 h 2298136"/>
              <a:gd name="connsiteX4" fmla="*/ 0 w 1269761"/>
              <a:gd name="connsiteY4" fmla="*/ 0 h 2298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761" h="2298136">
                <a:moveTo>
                  <a:pt x="0" y="0"/>
                </a:moveTo>
                <a:lnTo>
                  <a:pt x="1269761" y="0"/>
                </a:lnTo>
                <a:lnTo>
                  <a:pt x="1269761" y="2298136"/>
                </a:lnTo>
                <a:lnTo>
                  <a:pt x="0" y="229813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6667" tIns="0" rIns="0" bIns="0" numCol="1" spcCol="1270" anchor="ctr" anchorCtr="0">
            <a:noAutofit/>
          </a:bodyPr>
          <a:lstStyle/>
          <a:p>
            <a:pPr defTabSz="666750">
              <a:lnSpc>
                <a:spcPct val="90000"/>
              </a:lnSpc>
              <a:spcBef>
                <a:spcPct val="0"/>
              </a:spcBef>
              <a:spcAft>
                <a:spcPct val="35000"/>
              </a:spcAft>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建构主义</a:t>
            </a:r>
          </a:p>
        </p:txBody>
      </p:sp>
      <p:sp>
        <p:nvSpPr>
          <p:cNvPr id="18" name="标题 4"/>
          <p:cNvSpPr txBox="1">
            <a:spLocks/>
          </p:cNvSpPr>
          <p:nvPr/>
        </p:nvSpPr>
        <p:spPr>
          <a:xfrm>
            <a:off x="437173" y="104732"/>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三大学习理论</a:t>
            </a:r>
            <a:br>
              <a:rPr lang="zh-CN" altLang="en-US" sz="2400" b="0" dirty="0">
                <a:solidFill>
                  <a:schemeClr val="bg1"/>
                </a:solidFill>
                <a:cs typeface="SimHei" charset="-122"/>
              </a:rPr>
            </a:br>
            <a:endParaRPr lang="zh-CN" altLang="en-US" sz="2400" b="0" dirty="0"/>
          </a:p>
        </p:txBody>
      </p:sp>
      <p:sp>
        <p:nvSpPr>
          <p:cNvPr id="3" name="圆角矩形 2"/>
          <p:cNvSpPr/>
          <p:nvPr/>
        </p:nvSpPr>
        <p:spPr>
          <a:xfrm>
            <a:off x="4808457" y="1278081"/>
            <a:ext cx="4157124" cy="872158"/>
          </a:xfrm>
          <a:prstGeom prst="roundRect">
            <a:avLst>
              <a:gd name="adj" fmla="val 10527"/>
            </a:avLst>
          </a:prstGeom>
          <a:solidFill>
            <a:srgbClr val="AEE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强调学习者自身的建构、强调自然学习情境中的社会、历史文化对高级认知的作用</a:t>
            </a:r>
            <a:endPar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171450" indent="-171450">
              <a:lnSpc>
                <a:spcPct val="150000"/>
              </a:lnSpc>
              <a:buFont typeface="Arial" panose="020B0604020202020204" pitchFamily="34" charset="0"/>
              <a:buChar char="•"/>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积极主动的意义建构和社会互动过程</a:t>
            </a:r>
          </a:p>
        </p:txBody>
      </p:sp>
      <p:sp>
        <p:nvSpPr>
          <p:cNvPr id="19" name="圆角矩形 18"/>
          <p:cNvSpPr/>
          <p:nvPr/>
        </p:nvSpPr>
        <p:spPr>
          <a:xfrm>
            <a:off x="2400537" y="2581697"/>
            <a:ext cx="4157124" cy="652035"/>
          </a:xfrm>
          <a:prstGeom prst="roundRect">
            <a:avLst>
              <a:gd name="adj" fmla="val 10527"/>
            </a:avLst>
          </a:prstGeom>
          <a:solidFill>
            <a:srgbClr val="AEE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强调学习者内部的心理过程研究，刺激</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(S)-</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机体</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(O)-</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反应</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(R)</a:t>
            </a:r>
            <a:endPar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171450" indent="-171450">
              <a:lnSpc>
                <a:spcPct val="150000"/>
              </a:lnSpc>
              <a:buFont typeface="Arial" panose="020B0604020202020204" pitchFamily="34" charset="0"/>
              <a:buChar char="•"/>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为结构化的知识提供良好的教学策略</a:t>
            </a:r>
          </a:p>
        </p:txBody>
      </p:sp>
      <p:sp>
        <p:nvSpPr>
          <p:cNvPr id="20" name="圆角矩形 19"/>
          <p:cNvSpPr/>
          <p:nvPr/>
        </p:nvSpPr>
        <p:spPr>
          <a:xfrm>
            <a:off x="1624034" y="3795894"/>
            <a:ext cx="4157124" cy="652035"/>
          </a:xfrm>
          <a:prstGeom prst="roundRect">
            <a:avLst>
              <a:gd name="adj" fmla="val 10527"/>
            </a:avLst>
          </a:prstGeom>
          <a:solidFill>
            <a:srgbClr val="AEE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nSpc>
                <a:spcPct val="150000"/>
              </a:lnSpc>
              <a:buFont typeface="Arial" panose="020B0604020202020204" pitchFamily="34" charset="0"/>
              <a:buChar char="•"/>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学习是对外部刺激的反应，刺激</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(S)-</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反应</a:t>
            </a:r>
            <a:r>
              <a:rPr lang="en-US" altLang="zh-CN"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(R)</a:t>
            </a: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，强化反应</a:t>
            </a:r>
          </a:p>
          <a:p>
            <a:pPr marL="171450" indent="-171450">
              <a:lnSpc>
                <a:spcPct val="150000"/>
              </a:lnSpc>
              <a:buFont typeface="Arial" panose="020B0604020202020204" pitchFamily="34" charset="0"/>
              <a:buChar char="•"/>
            </a:pPr>
            <a:r>
              <a:rPr lang="zh-CN" altLang="en-US" sz="10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有效练习和操作训练</a:t>
            </a:r>
          </a:p>
        </p:txBody>
      </p:sp>
    </p:spTree>
    <p:extLst>
      <p:ext uri="{BB962C8B-B14F-4D97-AF65-F5344CB8AC3E}">
        <p14:creationId xmlns:p14="http://schemas.microsoft.com/office/powerpoint/2010/main" val="16840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72584-07A5-4872-A3C3-45F56D74401C}"/>
              </a:ext>
            </a:extLst>
          </p:cNvPr>
          <p:cNvSpPr>
            <a:spLocks noGrp="1"/>
          </p:cNvSpPr>
          <p:nvPr>
            <p:ph type="title" idx="4294967295"/>
          </p:nvPr>
        </p:nvSpPr>
        <p:spPr>
          <a:xfrm>
            <a:off x="407740" y="95050"/>
            <a:ext cx="5335353" cy="464662"/>
          </a:xfrm>
        </p:spPr>
        <p:txBody>
          <a:bodyPr vert="horz" lIns="68580" tIns="34290" rIns="68580" bIns="34290" rtlCol="0" anchor="ctr">
            <a:noAutofit/>
          </a:bodyPr>
          <a:lstStyle/>
          <a:p>
            <a:pPr algn="l"/>
            <a:r>
              <a:rPr lang="zh-CN" altLang="en-US" dirty="0">
                <a:solidFill>
                  <a:schemeClr val="tx1">
                    <a:lumMod val="75000"/>
                    <a:lumOff val="25000"/>
                  </a:schemeClr>
                </a:solidFill>
                <a:cs typeface="SimHei" charset="-122"/>
              </a:rPr>
              <a:t>构建</a:t>
            </a:r>
            <a:r>
              <a:rPr lang="en-US" altLang="zh-CN" dirty="0">
                <a:solidFill>
                  <a:schemeClr val="tx1">
                    <a:lumMod val="75000"/>
                    <a:lumOff val="25000"/>
                  </a:schemeClr>
                </a:solidFill>
                <a:cs typeface="SimHei" charset="-122"/>
              </a:rPr>
              <a:t>5C</a:t>
            </a:r>
            <a:r>
              <a:rPr lang="zh-CN" altLang="en-US" dirty="0">
                <a:solidFill>
                  <a:schemeClr val="tx1">
                    <a:lumMod val="75000"/>
                    <a:lumOff val="25000"/>
                  </a:schemeClr>
                </a:solidFill>
                <a:cs typeface="SimHei" charset="-122"/>
              </a:rPr>
              <a:t>学习环境，助力课堂变革</a:t>
            </a:r>
          </a:p>
        </p:txBody>
      </p:sp>
      <p:sp>
        <p:nvSpPr>
          <p:cNvPr id="4" name="标题 1">
            <a:extLst>
              <a:ext uri="{FF2B5EF4-FFF2-40B4-BE49-F238E27FC236}">
                <a16:creationId xmlns:a16="http://schemas.microsoft.com/office/drawing/2014/main" id="{F3EB1E72-9545-42AD-85CD-2AACA9DAC14F}"/>
              </a:ext>
            </a:extLst>
          </p:cNvPr>
          <p:cNvSpPr txBox="1">
            <a:spLocks/>
          </p:cNvSpPr>
          <p:nvPr/>
        </p:nvSpPr>
        <p:spPr bwMode="auto">
          <a:xfrm>
            <a:off x="4789093" y="1398398"/>
            <a:ext cx="3935628" cy="247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300">
                <a:solidFill>
                  <a:schemeClr val="tx1"/>
                </a:solidFill>
                <a:latin typeface="Arial" pitchFamily="34" charset="0"/>
                <a:ea typeface="宋体" pitchFamily="2" charset="-122"/>
              </a:defRPr>
            </a:lvl1pPr>
            <a:lvl2pPr>
              <a:defRPr sz="1100">
                <a:solidFill>
                  <a:schemeClr val="tx1"/>
                </a:solidFill>
                <a:latin typeface="Arial" pitchFamily="34" charset="0"/>
                <a:ea typeface="宋体" pitchFamily="2" charset="-122"/>
              </a:defRPr>
            </a:lvl2pPr>
            <a:lvl3pPr>
              <a:defRPr sz="1000">
                <a:solidFill>
                  <a:schemeClr val="tx1"/>
                </a:solidFill>
                <a:latin typeface="Arial" pitchFamily="34" charset="0"/>
                <a:ea typeface="宋体" pitchFamily="2" charset="-122"/>
              </a:defRPr>
            </a:lvl3pPr>
            <a:lvl4pPr>
              <a:defRPr sz="800">
                <a:solidFill>
                  <a:schemeClr val="tx1"/>
                </a:solidFill>
                <a:latin typeface="Arial" pitchFamily="34" charset="0"/>
                <a:ea typeface="宋体" pitchFamily="2" charset="-122"/>
              </a:defRPr>
            </a:lvl4pPr>
            <a:lvl5pPr>
              <a:defRPr sz="800">
                <a:solidFill>
                  <a:schemeClr val="tx1"/>
                </a:solidFill>
                <a:latin typeface="Arial" pitchFamily="34" charset="0"/>
                <a:ea typeface="宋体" pitchFamily="2" charset="-122"/>
              </a:defRPr>
            </a:lvl5pPr>
            <a:lvl6pPr marL="1320800" indent="-95250" rtl="0" eaLnBrk="0" hangingPunct="0">
              <a:defRPr sz="800">
                <a:solidFill>
                  <a:schemeClr val="tx1"/>
                </a:solidFill>
                <a:latin typeface="Arial" pitchFamily="34" charset="0"/>
                <a:ea typeface="宋体" pitchFamily="2" charset="-122"/>
              </a:defRPr>
            </a:lvl6pPr>
            <a:lvl7pPr marL="1778000" indent="-95250" rtl="0" eaLnBrk="0" hangingPunct="0">
              <a:defRPr sz="800">
                <a:solidFill>
                  <a:schemeClr val="tx1"/>
                </a:solidFill>
                <a:latin typeface="Arial" pitchFamily="34" charset="0"/>
                <a:ea typeface="宋体" pitchFamily="2" charset="-122"/>
              </a:defRPr>
            </a:lvl7pPr>
            <a:lvl8pPr marL="2235200" indent="-95250" rtl="0" eaLnBrk="0" hangingPunct="0">
              <a:defRPr sz="800">
                <a:solidFill>
                  <a:schemeClr val="tx1"/>
                </a:solidFill>
                <a:latin typeface="Arial" pitchFamily="34" charset="0"/>
                <a:ea typeface="宋体" pitchFamily="2" charset="-122"/>
              </a:defRPr>
            </a:lvl8pPr>
            <a:lvl9pPr marL="2692400" indent="-95250" rtl="0" eaLnBrk="0" hangingPunct="0">
              <a:defRPr sz="800">
                <a:solidFill>
                  <a:schemeClr val="tx1"/>
                </a:solidFill>
                <a:latin typeface="Arial" pitchFamily="34" charset="0"/>
                <a:ea typeface="宋体" pitchFamily="2" charset="-122"/>
              </a:defRPr>
            </a:lvl9pPr>
          </a:lstStyle>
          <a:p>
            <a:pPr marL="214313" indent="-214313" defTabSz="288131">
              <a:lnSpc>
                <a:spcPct val="200000"/>
              </a:lnSpc>
              <a:buFont typeface="Wingdings" pitchFamily="2" charset="2"/>
              <a:buChar char="n"/>
              <a:defRPr/>
            </a:pPr>
            <a:endParaRPr lang="en-US" altLang="zh-CN" sz="1500" dirty="0">
              <a:solidFill>
                <a:schemeClr val="tx1">
                  <a:lumMod val="65000"/>
                  <a:lumOff val="35000"/>
                </a:schemeClr>
              </a:solidFill>
              <a:latin typeface="微软雅黑" pitchFamily="34" charset="-122"/>
              <a:ea typeface="微软雅黑" pitchFamily="34" charset="-122"/>
            </a:endParaRPr>
          </a:p>
          <a:p>
            <a:pPr marL="214313" indent="-214313" defTabSz="288131">
              <a:lnSpc>
                <a:spcPct val="200000"/>
              </a:lnSpc>
              <a:buFont typeface="Wingdings" pitchFamily="2" charset="2"/>
              <a:buChar char="n"/>
              <a:defRPr/>
            </a:pPr>
            <a:endParaRPr lang="en-US" altLang="zh-CN" sz="1500" dirty="0">
              <a:solidFill>
                <a:schemeClr val="tx1">
                  <a:lumMod val="65000"/>
                  <a:lumOff val="35000"/>
                </a:schemeClr>
              </a:solidFill>
              <a:latin typeface="微软雅黑" pitchFamily="34" charset="-122"/>
              <a:ea typeface="微软雅黑" pitchFamily="34" charset="-122"/>
            </a:endParaRPr>
          </a:p>
          <a:p>
            <a:pPr defTabSz="288131">
              <a:lnSpc>
                <a:spcPct val="200000"/>
              </a:lnSpc>
              <a:defRP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rPr>
              <a:t>通过学习环境建设：</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SimHei" charset="-122"/>
            </a:endParaRPr>
          </a:p>
          <a:p>
            <a:pPr marL="285743" indent="-285743">
              <a:lnSpc>
                <a:spcPct val="150000"/>
              </a:lnSpc>
              <a:buSzPct val="110000"/>
              <a:buBlip>
                <a:blip r:embed="rId3"/>
              </a:buBlip>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促进知识的主动</a:t>
            </a:r>
            <a:r>
              <a:rPr lang="zh-CN" altLang="en-US" sz="1600" dirty="0">
                <a:solidFill>
                  <a:srgbClr val="F29A45"/>
                </a:solidFill>
                <a:latin typeface="微软雅黑" panose="020B0503020204020204" pitchFamily="34" charset="-122"/>
                <a:ea typeface="微软雅黑" panose="020B0503020204020204" pitchFamily="34" charset="-122"/>
                <a:cs typeface="SimHei" charset="-122"/>
              </a:rPr>
              <a:t>建构</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r>
              <a:rPr lang="en-US" altLang="zh-CN" sz="1600" dirty="0">
                <a:solidFill>
                  <a:srgbClr val="F29A45"/>
                </a:solidFill>
                <a:latin typeface="微软雅黑" panose="020B0503020204020204" pitchFamily="34" charset="-122"/>
                <a:ea typeface="微软雅黑" panose="020B0503020204020204" pitchFamily="34" charset="-122"/>
                <a:cs typeface="SimHei" charset="-122"/>
              </a:rPr>
              <a:t>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onstruction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285743" indent="-285743">
              <a:lnSpc>
                <a:spcPct val="150000"/>
              </a:lnSpc>
              <a:buSzPct val="110000"/>
              <a:buBlip>
                <a:blip r:embed="rId3"/>
              </a:buBlip>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加强师生的互动</a:t>
            </a:r>
            <a:r>
              <a:rPr lang="zh-CN" altLang="en-US" sz="1600" dirty="0">
                <a:solidFill>
                  <a:srgbClr val="56BCDF"/>
                </a:solidFill>
                <a:latin typeface="微软雅黑" panose="020B0503020204020204" pitchFamily="34" charset="-122"/>
                <a:ea typeface="微软雅黑" panose="020B0503020204020204" pitchFamily="34" charset="-122"/>
                <a:cs typeface="SimHei" charset="-122"/>
              </a:rPr>
              <a:t>交流</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r>
              <a:rPr lang="en-US" altLang="zh-CN" sz="1600" dirty="0">
                <a:solidFill>
                  <a:srgbClr val="56BCDF"/>
                </a:solidFill>
                <a:latin typeface="微软雅黑" panose="020B0503020204020204" pitchFamily="34" charset="-122"/>
                <a:ea typeface="微软雅黑" panose="020B0503020204020204" pitchFamily="34" charset="-122"/>
                <a:cs typeface="SimHei" charset="-122"/>
              </a:rPr>
              <a:t>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ommunication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285743" indent="-285743">
              <a:lnSpc>
                <a:spcPct val="150000"/>
              </a:lnSpc>
              <a:buSzPct val="110000"/>
              <a:buBlip>
                <a:blip r:embed="rId3"/>
              </a:buBlip>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助力教学的顺畅</a:t>
            </a:r>
            <a:r>
              <a:rPr lang="zh-CN" altLang="en-US" sz="1600" dirty="0">
                <a:solidFill>
                  <a:srgbClr val="F29A45"/>
                </a:solidFill>
                <a:latin typeface="微软雅黑" panose="020B0503020204020204" pitchFamily="34" charset="-122"/>
                <a:ea typeface="微软雅黑" panose="020B0503020204020204" pitchFamily="34" charset="-122"/>
                <a:cs typeface="SimHei" charset="-122"/>
              </a:rPr>
              <a:t>联结</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r>
              <a:rPr lang="en-US" altLang="zh-CN" sz="1600" dirty="0">
                <a:solidFill>
                  <a:srgbClr val="F29A45"/>
                </a:solidFill>
                <a:latin typeface="微软雅黑" panose="020B0503020204020204" pitchFamily="34" charset="-122"/>
                <a:ea typeface="微软雅黑" panose="020B0503020204020204" pitchFamily="34" charset="-122"/>
                <a:cs typeface="SimHei" charset="-122"/>
              </a:rPr>
              <a:t>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onnection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285743" indent="-285743">
              <a:lnSpc>
                <a:spcPct val="150000"/>
              </a:lnSpc>
              <a:buSzPct val="110000"/>
              <a:buBlip>
                <a:blip r:embed="rId3"/>
              </a:buBlip>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强化团队的积极</a:t>
            </a:r>
            <a:r>
              <a:rPr lang="zh-CN" altLang="en-US" sz="1600" dirty="0">
                <a:solidFill>
                  <a:srgbClr val="56BCDF"/>
                </a:solidFill>
                <a:latin typeface="微软雅黑" panose="020B0503020204020204" pitchFamily="34" charset="-122"/>
                <a:ea typeface="微软雅黑" panose="020B0503020204020204" pitchFamily="34" charset="-122"/>
                <a:cs typeface="SimHei" charset="-122"/>
              </a:rPr>
              <a:t>协作</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r>
              <a:rPr lang="en-US" altLang="zh-CN" sz="1600" dirty="0">
                <a:solidFill>
                  <a:srgbClr val="56BCDF"/>
                </a:solidFill>
                <a:latin typeface="微软雅黑" panose="020B0503020204020204" pitchFamily="34" charset="-122"/>
                <a:ea typeface="微软雅黑" panose="020B0503020204020204" pitchFamily="34" charset="-122"/>
                <a:cs typeface="SimHei" charset="-122"/>
              </a:rPr>
              <a:t>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ollaboration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endParaRPr>
          </a:p>
          <a:p>
            <a:pPr marL="285743" indent="-285743">
              <a:lnSpc>
                <a:spcPct val="150000"/>
              </a:lnSpc>
              <a:buSzPct val="110000"/>
              <a:buBlip>
                <a:blip r:embed="rId3"/>
              </a:buBlip>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实现人生的价值</a:t>
            </a:r>
            <a:r>
              <a:rPr lang="zh-CN" altLang="en-US" sz="1600" dirty="0">
                <a:solidFill>
                  <a:srgbClr val="F29A45"/>
                </a:solidFill>
                <a:latin typeface="微软雅黑" panose="020B0503020204020204" pitchFamily="34" charset="-122"/>
                <a:ea typeface="微软雅黑" panose="020B0503020204020204" pitchFamily="34" charset="-122"/>
                <a:cs typeface="SimHei" charset="-122"/>
              </a:rPr>
              <a:t>创造</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r>
              <a:rPr lang="en-US" altLang="zh-CN" sz="1600" dirty="0">
                <a:solidFill>
                  <a:srgbClr val="F29A45"/>
                </a:solidFill>
                <a:latin typeface="微软雅黑" panose="020B0503020204020204" pitchFamily="34" charset="-122"/>
                <a:ea typeface="微软雅黑" panose="020B0503020204020204" pitchFamily="34" charset="-122"/>
                <a:cs typeface="SimHei" charset="-122"/>
              </a:rPr>
              <a:t>C</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reation</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SimHei" charset="-122"/>
              </a:rPr>
              <a:t>）</a:t>
            </a:r>
          </a:p>
        </p:txBody>
      </p:sp>
      <p:grpSp>
        <p:nvGrpSpPr>
          <p:cNvPr id="5" name="组合 65">
            <a:extLst>
              <a:ext uri="{FF2B5EF4-FFF2-40B4-BE49-F238E27FC236}">
                <a16:creationId xmlns:a16="http://schemas.microsoft.com/office/drawing/2014/main" id="{5E552DB0-99AD-4F5E-8433-D1F585612803}"/>
              </a:ext>
            </a:extLst>
          </p:cNvPr>
          <p:cNvGrpSpPr>
            <a:grpSpLocks/>
          </p:cNvGrpSpPr>
          <p:nvPr/>
        </p:nvGrpSpPr>
        <p:grpSpPr bwMode="auto">
          <a:xfrm>
            <a:off x="696568" y="812800"/>
            <a:ext cx="3729959" cy="3921211"/>
            <a:chOff x="2260000" y="772553"/>
            <a:chExt cx="1848418" cy="1979810"/>
          </a:xfrm>
        </p:grpSpPr>
        <p:grpSp>
          <p:nvGrpSpPr>
            <p:cNvPr id="6" name="组合 66">
              <a:extLst>
                <a:ext uri="{FF2B5EF4-FFF2-40B4-BE49-F238E27FC236}">
                  <a16:creationId xmlns:a16="http://schemas.microsoft.com/office/drawing/2014/main" id="{F69DC625-D6F1-4A1E-B117-A9407735505D}"/>
                </a:ext>
              </a:extLst>
            </p:cNvPr>
            <p:cNvGrpSpPr>
              <a:grpSpLocks/>
            </p:cNvGrpSpPr>
            <p:nvPr/>
          </p:nvGrpSpPr>
          <p:grpSpPr bwMode="auto">
            <a:xfrm>
              <a:off x="2260000" y="772553"/>
              <a:ext cx="1848418" cy="1979810"/>
              <a:chOff x="723888" y="1410949"/>
              <a:chExt cx="4191084" cy="4596781"/>
            </a:xfrm>
          </p:grpSpPr>
          <p:grpSp>
            <p:nvGrpSpPr>
              <p:cNvPr id="9" name="组合 69">
                <a:extLst>
                  <a:ext uri="{FF2B5EF4-FFF2-40B4-BE49-F238E27FC236}">
                    <a16:creationId xmlns:a16="http://schemas.microsoft.com/office/drawing/2014/main" id="{FF1B7463-4B5D-4F4E-949A-E1DFC79B2077}"/>
                  </a:ext>
                </a:extLst>
              </p:cNvPr>
              <p:cNvGrpSpPr>
                <a:grpSpLocks/>
              </p:cNvGrpSpPr>
              <p:nvPr/>
            </p:nvGrpSpPr>
            <p:grpSpPr bwMode="auto">
              <a:xfrm>
                <a:off x="723888" y="3215774"/>
                <a:ext cx="1192741" cy="1127096"/>
                <a:chOff x="760224" y="3215774"/>
                <a:chExt cx="1192741" cy="1127096"/>
              </a:xfrm>
            </p:grpSpPr>
            <p:sp>
              <p:nvSpPr>
                <p:cNvPr id="32" name="椭圆 31">
                  <a:extLst>
                    <a:ext uri="{FF2B5EF4-FFF2-40B4-BE49-F238E27FC236}">
                      <a16:creationId xmlns:a16="http://schemas.microsoft.com/office/drawing/2014/main" id="{AAB27030-24DF-4928-BA6B-B9DBAA286072}"/>
                    </a:ext>
                  </a:extLst>
                </p:cNvPr>
                <p:cNvSpPr/>
                <p:nvPr/>
              </p:nvSpPr>
              <p:spPr>
                <a:xfrm>
                  <a:off x="763817" y="3215774"/>
                  <a:ext cx="1129616" cy="1127096"/>
                </a:xfrm>
                <a:prstGeom prst="ellipse">
                  <a:avLst/>
                </a:prstGeom>
                <a:solidFill>
                  <a:srgbClr val="AED3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3" name="TextBox 51">
                  <a:extLst>
                    <a:ext uri="{FF2B5EF4-FFF2-40B4-BE49-F238E27FC236}">
                      <a16:creationId xmlns:a16="http://schemas.microsoft.com/office/drawing/2014/main" id="{29F58E98-4978-4A12-9A44-B382183AFB37}"/>
                    </a:ext>
                  </a:extLst>
                </p:cNvPr>
                <p:cNvSpPr txBox="1">
                  <a:spLocks noChangeArrowheads="1"/>
                </p:cNvSpPr>
                <p:nvPr/>
              </p:nvSpPr>
              <p:spPr bwMode="auto">
                <a:xfrm>
                  <a:off x="760224" y="3468749"/>
                  <a:ext cx="1192741" cy="54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bg1"/>
                      </a:solidFill>
                      <a:latin typeface="微软雅黑" panose="020B0503020204020204" pitchFamily="34" charset="-122"/>
                      <a:ea typeface="微软雅黑" panose="020B0503020204020204" pitchFamily="34" charset="-122"/>
                    </a:rPr>
                    <a:t>    交流</a:t>
                  </a:r>
                  <a:endParaRPr lang="en-US" altLang="zh-CN" sz="1500" dirty="0">
                    <a:solidFill>
                      <a:schemeClr val="bg1"/>
                    </a:solidFill>
                    <a:latin typeface="微软雅黑" panose="020B0503020204020204" pitchFamily="34" charset="-122"/>
                    <a:ea typeface="微软雅黑" panose="020B0503020204020204" pitchFamily="34" charset="-122"/>
                  </a:endParaRPr>
                </a:p>
                <a:p>
                  <a:r>
                    <a:rPr lang="en-US" altLang="zh-CN" sz="900" dirty="0">
                      <a:solidFill>
                        <a:schemeClr val="bg1"/>
                      </a:solidFill>
                      <a:latin typeface="微软雅黑" panose="020B0503020204020204" pitchFamily="34" charset="-122"/>
                      <a:ea typeface="微软雅黑" panose="020B0503020204020204" pitchFamily="34" charset="-122"/>
                    </a:rPr>
                    <a:t>Communication</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70">
                <a:extLst>
                  <a:ext uri="{FF2B5EF4-FFF2-40B4-BE49-F238E27FC236}">
                    <a16:creationId xmlns:a16="http://schemas.microsoft.com/office/drawing/2014/main" id="{6F766F23-6A60-4179-B8F2-99A28835B569}"/>
                  </a:ext>
                </a:extLst>
              </p:cNvPr>
              <p:cNvGrpSpPr>
                <a:grpSpLocks/>
              </p:cNvGrpSpPr>
              <p:nvPr/>
            </p:nvGrpSpPr>
            <p:grpSpPr bwMode="auto">
              <a:xfrm>
                <a:off x="2256417" y="1410949"/>
                <a:ext cx="1126019" cy="1127096"/>
                <a:chOff x="2191303" y="1598685"/>
                <a:chExt cx="1126019" cy="1127096"/>
              </a:xfrm>
            </p:grpSpPr>
            <p:sp>
              <p:nvSpPr>
                <p:cNvPr id="30" name="椭圆 29">
                  <a:extLst>
                    <a:ext uri="{FF2B5EF4-FFF2-40B4-BE49-F238E27FC236}">
                      <a16:creationId xmlns:a16="http://schemas.microsoft.com/office/drawing/2014/main" id="{FA239D6C-6D68-4893-8877-C8953FB711FF}"/>
                    </a:ext>
                  </a:extLst>
                </p:cNvPr>
                <p:cNvSpPr/>
                <p:nvPr/>
              </p:nvSpPr>
              <p:spPr>
                <a:xfrm>
                  <a:off x="2191303" y="1598685"/>
                  <a:ext cx="1126019" cy="1127096"/>
                </a:xfrm>
                <a:prstGeom prst="ellipse">
                  <a:avLst/>
                </a:prstGeom>
                <a:solidFill>
                  <a:srgbClr val="F39A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31" name="TextBox 49">
                  <a:extLst>
                    <a:ext uri="{FF2B5EF4-FFF2-40B4-BE49-F238E27FC236}">
                      <a16:creationId xmlns:a16="http://schemas.microsoft.com/office/drawing/2014/main" id="{A3192512-0FD3-4822-9992-A0E5BE6DF166}"/>
                    </a:ext>
                  </a:extLst>
                </p:cNvPr>
                <p:cNvSpPr txBox="1">
                  <a:spLocks noChangeArrowheads="1"/>
                </p:cNvSpPr>
                <p:nvPr/>
              </p:nvSpPr>
              <p:spPr bwMode="auto">
                <a:xfrm>
                  <a:off x="2363687" y="1871413"/>
                  <a:ext cx="762259" cy="54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a:solidFill>
                        <a:schemeClr val="bg1"/>
                      </a:solidFill>
                      <a:latin typeface="微软雅黑" panose="020B0503020204020204" pitchFamily="34" charset="-122"/>
                      <a:ea typeface="微软雅黑" panose="020B0503020204020204" pitchFamily="34" charset="-122"/>
                    </a:rPr>
                    <a:t>创造</a:t>
                  </a:r>
                  <a:endParaRPr lang="en-US" altLang="zh-CN" sz="1500" dirty="0">
                    <a:solidFill>
                      <a:schemeClr val="bg1"/>
                    </a:solidFill>
                    <a:latin typeface="微软雅黑" panose="020B0503020204020204" pitchFamily="34" charset="-122"/>
                    <a:ea typeface="微软雅黑" panose="020B0503020204020204" pitchFamily="34" charset="-122"/>
                  </a:endParaRPr>
                </a:p>
                <a:p>
                  <a:pPr algn="ctr"/>
                  <a:r>
                    <a:rPr lang="en-US" altLang="zh-CN" sz="900" dirty="0">
                      <a:solidFill>
                        <a:schemeClr val="bg1"/>
                      </a:solidFill>
                      <a:latin typeface="微软雅黑" panose="020B0503020204020204" pitchFamily="34" charset="-122"/>
                      <a:ea typeface="微软雅黑" panose="020B0503020204020204" pitchFamily="34" charset="-122"/>
                    </a:rPr>
                    <a:t>Creation</a:t>
                  </a:r>
                </a:p>
              </p:txBody>
            </p:sp>
          </p:grpSp>
          <p:grpSp>
            <p:nvGrpSpPr>
              <p:cNvPr id="11" name="组合 71">
                <a:extLst>
                  <a:ext uri="{FF2B5EF4-FFF2-40B4-BE49-F238E27FC236}">
                    <a16:creationId xmlns:a16="http://schemas.microsoft.com/office/drawing/2014/main" id="{15418C9F-B13A-4E79-A971-886981D15C33}"/>
                  </a:ext>
                </a:extLst>
              </p:cNvPr>
              <p:cNvGrpSpPr>
                <a:grpSpLocks/>
              </p:cNvGrpSpPr>
              <p:nvPr/>
            </p:nvGrpSpPr>
            <p:grpSpPr bwMode="auto">
              <a:xfrm>
                <a:off x="3785358" y="3215776"/>
                <a:ext cx="1129614" cy="1127096"/>
                <a:chOff x="3579454" y="3215776"/>
                <a:chExt cx="1129614" cy="1127096"/>
              </a:xfrm>
            </p:grpSpPr>
            <p:sp>
              <p:nvSpPr>
                <p:cNvPr id="28" name="椭圆 27">
                  <a:extLst>
                    <a:ext uri="{FF2B5EF4-FFF2-40B4-BE49-F238E27FC236}">
                      <a16:creationId xmlns:a16="http://schemas.microsoft.com/office/drawing/2014/main" id="{C2A4CE2F-3B43-41A9-9F1F-8B826CDBC796}"/>
                    </a:ext>
                  </a:extLst>
                </p:cNvPr>
                <p:cNvSpPr/>
                <p:nvPr/>
              </p:nvSpPr>
              <p:spPr>
                <a:xfrm>
                  <a:off x="3579454" y="3215776"/>
                  <a:ext cx="1129614" cy="1127096"/>
                </a:xfrm>
                <a:prstGeom prst="ellipse">
                  <a:avLst/>
                </a:prstGeom>
                <a:solidFill>
                  <a:srgbClr val="AED3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9" name="TextBox 41">
                  <a:extLst>
                    <a:ext uri="{FF2B5EF4-FFF2-40B4-BE49-F238E27FC236}">
                      <a16:creationId xmlns:a16="http://schemas.microsoft.com/office/drawing/2014/main" id="{3A88F43B-21FB-47A6-A172-8BC40543555E}"/>
                    </a:ext>
                  </a:extLst>
                </p:cNvPr>
                <p:cNvSpPr txBox="1">
                  <a:spLocks noChangeArrowheads="1"/>
                </p:cNvSpPr>
                <p:nvPr/>
              </p:nvSpPr>
              <p:spPr bwMode="auto">
                <a:xfrm>
                  <a:off x="3618971" y="3435244"/>
                  <a:ext cx="1048645" cy="54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a:solidFill>
                        <a:schemeClr val="bg1"/>
                      </a:solidFill>
                      <a:latin typeface="微软雅黑" panose="020B0503020204020204" pitchFamily="34" charset="-122"/>
                      <a:ea typeface="微软雅黑" panose="020B0503020204020204" pitchFamily="34" charset="-122"/>
                    </a:rPr>
                    <a:t>协作</a:t>
                  </a:r>
                  <a:endParaRPr lang="en-US" altLang="zh-CN" sz="1500" dirty="0">
                    <a:solidFill>
                      <a:schemeClr val="bg1"/>
                    </a:solidFill>
                    <a:latin typeface="微软雅黑" panose="020B0503020204020204" pitchFamily="34" charset="-122"/>
                    <a:ea typeface="微软雅黑" panose="020B0503020204020204" pitchFamily="34" charset="-122"/>
                  </a:endParaRPr>
                </a:p>
                <a:p>
                  <a:pPr algn="ctr"/>
                  <a:r>
                    <a:rPr lang="en-US" altLang="zh-CN" sz="900" dirty="0">
                      <a:solidFill>
                        <a:schemeClr val="bg1"/>
                      </a:solidFill>
                      <a:latin typeface="微软雅黑" panose="020B0503020204020204" pitchFamily="34" charset="-122"/>
                      <a:ea typeface="微软雅黑" panose="020B0503020204020204" pitchFamily="34" charset="-122"/>
                    </a:rPr>
                    <a:t>Collaboration</a:t>
                  </a:r>
                  <a:endParaRPr lang="zh-CN" altLang="en-US" sz="788"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72">
                <a:extLst>
                  <a:ext uri="{FF2B5EF4-FFF2-40B4-BE49-F238E27FC236}">
                    <a16:creationId xmlns:a16="http://schemas.microsoft.com/office/drawing/2014/main" id="{660B7E18-BB27-481A-9E6B-486883173A5E}"/>
                  </a:ext>
                </a:extLst>
              </p:cNvPr>
              <p:cNvGrpSpPr>
                <a:grpSpLocks/>
              </p:cNvGrpSpPr>
              <p:nvPr/>
            </p:nvGrpSpPr>
            <p:grpSpPr bwMode="auto">
              <a:xfrm>
                <a:off x="2162882" y="3005826"/>
                <a:ext cx="1316686" cy="1318627"/>
                <a:chOff x="2154523" y="3005826"/>
                <a:chExt cx="1316686" cy="1318627"/>
              </a:xfrm>
            </p:grpSpPr>
            <p:sp>
              <p:nvSpPr>
                <p:cNvPr id="25" name="椭圆 24">
                  <a:extLst>
                    <a:ext uri="{FF2B5EF4-FFF2-40B4-BE49-F238E27FC236}">
                      <a16:creationId xmlns:a16="http://schemas.microsoft.com/office/drawing/2014/main" id="{1993BBE4-7AD1-412C-9CFB-9E98D4639BA7}"/>
                    </a:ext>
                  </a:extLst>
                </p:cNvPr>
                <p:cNvSpPr/>
                <p:nvPr/>
              </p:nvSpPr>
              <p:spPr>
                <a:xfrm>
                  <a:off x="2154523" y="3005826"/>
                  <a:ext cx="1316686" cy="1318627"/>
                </a:xfrm>
                <a:prstGeom prst="ellipse">
                  <a:avLst/>
                </a:prstGeom>
                <a:solidFill>
                  <a:srgbClr val="AED35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solidFill>
                      <a:schemeClr val="bg1"/>
                    </a:solidFill>
                    <a:latin typeface="微软雅黑" panose="020B0503020204020204" pitchFamily="34" charset="-122"/>
                    <a:ea typeface="微软雅黑" panose="020B0503020204020204" pitchFamily="34" charset="-122"/>
                  </a:endParaRPr>
                </a:p>
              </p:txBody>
            </p:sp>
            <p:pic>
              <p:nvPicPr>
                <p:cNvPr id="26" name="Picture 2" descr="C:\Users\pande\Desktop\未标题-1.png">
                  <a:extLst>
                    <a:ext uri="{FF2B5EF4-FFF2-40B4-BE49-F238E27FC236}">
                      <a16:creationId xmlns:a16="http://schemas.microsoft.com/office/drawing/2014/main" id="{B1DE0E68-8DED-4E9B-85E3-06EFC9988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377" y="3055906"/>
                  <a:ext cx="1222389" cy="119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33565102-7468-4F82-8068-98CC291CC54E}"/>
                    </a:ext>
                  </a:extLst>
                </p:cNvPr>
                <p:cNvSpPr txBox="1">
                  <a:spLocks noChangeArrowheads="1"/>
                </p:cNvSpPr>
                <p:nvPr/>
              </p:nvSpPr>
              <p:spPr bwMode="auto">
                <a:xfrm>
                  <a:off x="2345626" y="3650029"/>
                  <a:ext cx="951383" cy="5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a:solidFill>
                        <a:schemeClr val="bg1"/>
                      </a:solidFill>
                      <a:latin typeface="微软雅黑" panose="020B0503020204020204" pitchFamily="34" charset="-122"/>
                      <a:ea typeface="微软雅黑" panose="020B0503020204020204" pitchFamily="34" charset="-122"/>
                    </a:rPr>
                    <a:t>联结</a:t>
                  </a:r>
                  <a:endParaRPr lang="en-US" altLang="zh-CN" sz="1500" dirty="0">
                    <a:solidFill>
                      <a:schemeClr val="bg1"/>
                    </a:solidFill>
                    <a:latin typeface="微软雅黑" panose="020B0503020204020204" pitchFamily="34" charset="-122"/>
                    <a:ea typeface="微软雅黑" panose="020B0503020204020204" pitchFamily="34" charset="-122"/>
                  </a:endParaRPr>
                </a:p>
                <a:p>
                  <a:pPr algn="ctr"/>
                  <a:r>
                    <a:rPr lang="en-US" altLang="zh-CN" sz="900" dirty="0">
                      <a:solidFill>
                        <a:schemeClr val="bg1"/>
                      </a:solidFill>
                      <a:latin typeface="微软雅黑" panose="020B0503020204020204" pitchFamily="34" charset="-122"/>
                      <a:ea typeface="微软雅黑" panose="020B0503020204020204" pitchFamily="34" charset="-122"/>
                    </a:rPr>
                    <a:t>Connection</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73">
                <a:extLst>
                  <a:ext uri="{FF2B5EF4-FFF2-40B4-BE49-F238E27FC236}">
                    <a16:creationId xmlns:a16="http://schemas.microsoft.com/office/drawing/2014/main" id="{4EFD3301-630F-4349-94E5-52DD57857DEB}"/>
                  </a:ext>
                </a:extLst>
              </p:cNvPr>
              <p:cNvGrpSpPr>
                <a:grpSpLocks/>
              </p:cNvGrpSpPr>
              <p:nvPr/>
            </p:nvGrpSpPr>
            <p:grpSpPr bwMode="auto">
              <a:xfrm>
                <a:off x="2267212" y="4884319"/>
                <a:ext cx="1129616" cy="1123411"/>
                <a:chOff x="2150354" y="4866151"/>
                <a:chExt cx="1129616" cy="1123411"/>
              </a:xfrm>
            </p:grpSpPr>
            <p:sp>
              <p:nvSpPr>
                <p:cNvPr id="23" name="椭圆 22">
                  <a:extLst>
                    <a:ext uri="{FF2B5EF4-FFF2-40B4-BE49-F238E27FC236}">
                      <a16:creationId xmlns:a16="http://schemas.microsoft.com/office/drawing/2014/main" id="{98CB7887-1FF8-483F-8A1D-25EAF75B6B31}"/>
                    </a:ext>
                  </a:extLst>
                </p:cNvPr>
                <p:cNvSpPr/>
                <p:nvPr/>
              </p:nvSpPr>
              <p:spPr>
                <a:xfrm>
                  <a:off x="2150354" y="4866151"/>
                  <a:ext cx="1129616" cy="1123411"/>
                </a:xfrm>
                <a:prstGeom prst="ellipse">
                  <a:avLst/>
                </a:prstGeom>
                <a:solidFill>
                  <a:srgbClr val="56BC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4" name="TextBox 36">
                  <a:extLst>
                    <a:ext uri="{FF2B5EF4-FFF2-40B4-BE49-F238E27FC236}">
                      <a16:creationId xmlns:a16="http://schemas.microsoft.com/office/drawing/2014/main" id="{24990713-3792-46B2-B7E7-A274A7DFFBCA}"/>
                    </a:ext>
                  </a:extLst>
                </p:cNvPr>
                <p:cNvSpPr txBox="1">
                  <a:spLocks noChangeArrowheads="1"/>
                </p:cNvSpPr>
                <p:nvPr/>
              </p:nvSpPr>
              <p:spPr bwMode="auto">
                <a:xfrm>
                  <a:off x="2211910" y="5170691"/>
                  <a:ext cx="1001816" cy="54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500" dirty="0">
                      <a:solidFill>
                        <a:schemeClr val="bg1"/>
                      </a:solidFill>
                      <a:latin typeface="微软雅黑" panose="020B0503020204020204" pitchFamily="34" charset="-122"/>
                      <a:ea typeface="微软雅黑" panose="020B0503020204020204" pitchFamily="34" charset="-122"/>
                    </a:rPr>
                    <a:t>建构</a:t>
                  </a:r>
                  <a:endParaRPr lang="en-US" altLang="zh-CN" sz="1500" dirty="0">
                    <a:solidFill>
                      <a:schemeClr val="bg1"/>
                    </a:solidFill>
                    <a:latin typeface="微软雅黑" panose="020B0503020204020204" pitchFamily="34" charset="-122"/>
                    <a:ea typeface="微软雅黑" panose="020B0503020204020204" pitchFamily="34" charset="-122"/>
                  </a:endParaRPr>
                </a:p>
                <a:p>
                  <a:pPr algn="ctr"/>
                  <a:r>
                    <a:rPr lang="en-US" altLang="zh-CN" sz="900" dirty="0">
                      <a:solidFill>
                        <a:schemeClr val="bg1"/>
                      </a:solidFill>
                      <a:latin typeface="微软雅黑" panose="020B0503020204020204" pitchFamily="34" charset="-122"/>
                      <a:ea typeface="微软雅黑" panose="020B0503020204020204" pitchFamily="34" charset="-122"/>
                    </a:rPr>
                    <a:t>Construction</a:t>
                  </a:r>
                  <a:endParaRPr lang="zh-CN" altLang="en-US" sz="900" dirty="0">
                    <a:solidFill>
                      <a:schemeClr val="bg1"/>
                    </a:solidFill>
                    <a:latin typeface="微软雅黑" panose="020B0503020204020204" pitchFamily="34" charset="-122"/>
                    <a:ea typeface="微软雅黑" panose="020B0503020204020204" pitchFamily="34" charset="-122"/>
                  </a:endParaRPr>
                </a:p>
              </p:txBody>
            </p:sp>
          </p:grpSp>
          <p:cxnSp>
            <p:nvCxnSpPr>
              <p:cNvPr id="14" name="直接箭头连接符 8">
                <a:extLst>
                  <a:ext uri="{FF2B5EF4-FFF2-40B4-BE49-F238E27FC236}">
                    <a16:creationId xmlns:a16="http://schemas.microsoft.com/office/drawing/2014/main" id="{3BD26835-92EF-4F71-94EB-81804F3546D4}"/>
                  </a:ext>
                </a:extLst>
              </p:cNvPr>
              <p:cNvCxnSpPr/>
              <p:nvPr/>
            </p:nvCxnSpPr>
            <p:spPr>
              <a:xfrm flipV="1">
                <a:off x="1738377" y="2619077"/>
                <a:ext cx="521639" cy="563549"/>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9">
                <a:extLst>
                  <a:ext uri="{FF2B5EF4-FFF2-40B4-BE49-F238E27FC236}">
                    <a16:creationId xmlns:a16="http://schemas.microsoft.com/office/drawing/2014/main" id="{B2DC8D7F-340C-4103-8ECE-B250B472BEE3}"/>
                  </a:ext>
                </a:extLst>
              </p:cNvPr>
              <p:cNvCxnSpPr/>
              <p:nvPr/>
            </p:nvCxnSpPr>
            <p:spPr>
              <a:xfrm flipH="1" flipV="1">
                <a:off x="3324876" y="2615395"/>
                <a:ext cx="575600" cy="570913"/>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0">
                <a:extLst>
                  <a:ext uri="{FF2B5EF4-FFF2-40B4-BE49-F238E27FC236}">
                    <a16:creationId xmlns:a16="http://schemas.microsoft.com/office/drawing/2014/main" id="{93EB2101-3234-4194-91EB-E191CAD2F8AC}"/>
                  </a:ext>
                </a:extLst>
              </p:cNvPr>
              <p:cNvCxnSpPr/>
              <p:nvPr/>
            </p:nvCxnSpPr>
            <p:spPr>
              <a:xfrm flipV="1">
                <a:off x="3382437" y="4353921"/>
                <a:ext cx="518040" cy="563547"/>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1">
                <a:extLst>
                  <a:ext uri="{FF2B5EF4-FFF2-40B4-BE49-F238E27FC236}">
                    <a16:creationId xmlns:a16="http://schemas.microsoft.com/office/drawing/2014/main" id="{9AF5272D-531E-402A-88D9-A0468EAAD566}"/>
                  </a:ext>
                </a:extLst>
              </p:cNvPr>
              <p:cNvCxnSpPr/>
              <p:nvPr/>
            </p:nvCxnSpPr>
            <p:spPr>
              <a:xfrm flipH="1" flipV="1">
                <a:off x="1723987" y="4350237"/>
                <a:ext cx="575600" cy="570915"/>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2">
                <a:extLst>
                  <a:ext uri="{FF2B5EF4-FFF2-40B4-BE49-F238E27FC236}">
                    <a16:creationId xmlns:a16="http://schemas.microsoft.com/office/drawing/2014/main" id="{D974D764-DBC4-475E-A790-B465FB77E491}"/>
                  </a:ext>
                </a:extLst>
              </p:cNvPr>
              <p:cNvCxnSpPr>
                <a:cxnSpLocks/>
              </p:cNvCxnSpPr>
              <p:nvPr/>
            </p:nvCxnSpPr>
            <p:spPr>
              <a:xfrm flipH="1" flipV="1">
                <a:off x="2824823" y="2571196"/>
                <a:ext cx="4852" cy="388567"/>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3">
                <a:extLst>
                  <a:ext uri="{FF2B5EF4-FFF2-40B4-BE49-F238E27FC236}">
                    <a16:creationId xmlns:a16="http://schemas.microsoft.com/office/drawing/2014/main" id="{F6A58C35-7FE2-4554-B5F5-CA14F0EC1317}"/>
                  </a:ext>
                </a:extLst>
              </p:cNvPr>
              <p:cNvCxnSpPr/>
              <p:nvPr/>
            </p:nvCxnSpPr>
            <p:spPr>
              <a:xfrm flipH="1" flipV="1">
                <a:off x="2832018" y="4398121"/>
                <a:ext cx="0" cy="368332"/>
              </a:xfrm>
              <a:prstGeom prst="straightConnector1">
                <a:avLst/>
              </a:prstGeom>
              <a:ln w="38100">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29">
                <a:extLst>
                  <a:ext uri="{FF2B5EF4-FFF2-40B4-BE49-F238E27FC236}">
                    <a16:creationId xmlns:a16="http://schemas.microsoft.com/office/drawing/2014/main" id="{BC8818E8-2BCF-49E2-B22B-879F5965F66B}"/>
                  </a:ext>
                </a:extLst>
              </p:cNvPr>
              <p:cNvSpPr txBox="1"/>
              <p:nvPr/>
            </p:nvSpPr>
            <p:spPr>
              <a:xfrm>
                <a:off x="1571122" y="2615396"/>
                <a:ext cx="553322" cy="324722"/>
              </a:xfrm>
              <a:prstGeom prst="rect">
                <a:avLst/>
              </a:prstGeom>
              <a:noFill/>
            </p:spPr>
            <p:txBody>
              <a:bodyPr wrap="none">
                <a:spAutoFit/>
              </a:bodyPr>
              <a:lstStyle/>
              <a:p>
                <a:pP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突破</a:t>
                </a:r>
              </a:p>
            </p:txBody>
          </p:sp>
          <p:sp>
            <p:nvSpPr>
              <p:cNvPr id="21" name="TextBox 30">
                <a:extLst>
                  <a:ext uri="{FF2B5EF4-FFF2-40B4-BE49-F238E27FC236}">
                    <a16:creationId xmlns:a16="http://schemas.microsoft.com/office/drawing/2014/main" id="{64135794-549A-43A1-9B58-6D6AFB50349F}"/>
                  </a:ext>
                </a:extLst>
              </p:cNvPr>
              <p:cNvSpPr txBox="1">
                <a:spLocks noChangeArrowheads="1"/>
              </p:cNvSpPr>
              <p:nvPr/>
            </p:nvSpPr>
            <p:spPr bwMode="auto">
              <a:xfrm>
                <a:off x="2831502" y="2634918"/>
                <a:ext cx="510093" cy="29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成长</a:t>
                </a:r>
              </a:p>
            </p:txBody>
          </p:sp>
          <p:sp>
            <p:nvSpPr>
              <p:cNvPr id="22" name="TextBox 31">
                <a:extLst>
                  <a:ext uri="{FF2B5EF4-FFF2-40B4-BE49-F238E27FC236}">
                    <a16:creationId xmlns:a16="http://schemas.microsoft.com/office/drawing/2014/main" id="{42F9C363-28B2-44C3-9880-B8EBF7D1F4CF}"/>
                  </a:ext>
                </a:extLst>
              </p:cNvPr>
              <p:cNvSpPr txBox="1"/>
              <p:nvPr/>
            </p:nvSpPr>
            <p:spPr>
              <a:xfrm>
                <a:off x="3550974" y="2615396"/>
                <a:ext cx="553322" cy="324722"/>
              </a:xfrm>
              <a:prstGeom prst="rect">
                <a:avLst/>
              </a:prstGeom>
              <a:noFill/>
            </p:spPr>
            <p:txBody>
              <a:bodyPr wrap="none">
                <a:spAutoFit/>
              </a:bodyPr>
              <a:lstStyle/>
              <a:p>
                <a:pP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跨越</a:t>
                </a:r>
              </a:p>
            </p:txBody>
          </p:sp>
        </p:grpSp>
        <p:sp>
          <p:nvSpPr>
            <p:cNvPr id="7" name="文本框 67">
              <a:extLst>
                <a:ext uri="{FF2B5EF4-FFF2-40B4-BE49-F238E27FC236}">
                  <a16:creationId xmlns:a16="http://schemas.microsoft.com/office/drawing/2014/main" id="{CD8320D5-250F-48E3-A0C0-88E0B434D8E0}"/>
                </a:ext>
              </a:extLst>
            </p:cNvPr>
            <p:cNvSpPr txBox="1"/>
            <p:nvPr/>
          </p:nvSpPr>
          <p:spPr>
            <a:xfrm>
              <a:off x="2997204" y="1528754"/>
              <a:ext cx="168759" cy="177734"/>
            </a:xfrm>
            <a:prstGeom prst="rect">
              <a:avLst/>
            </a:prstGeom>
            <a:noFill/>
          </p:spPr>
          <p:txBody>
            <a:bodyPr vert="eaVert" wrap="none">
              <a:spAutoFit/>
            </a:bodyPr>
            <a:lstStyle/>
            <a:p>
              <a:pPr>
                <a:defRPr/>
              </a:pPr>
              <a:r>
                <a:rPr lang="zh-CN" altLang="en-US" sz="1013" dirty="0">
                  <a:solidFill>
                    <a:schemeClr val="bg1"/>
                  </a:solidFill>
                  <a:latin typeface="微软雅黑" panose="020B0503020204020204" pitchFamily="34" charset="-122"/>
                  <a:ea typeface="微软雅黑" panose="020B0503020204020204" pitchFamily="34" charset="-122"/>
                </a:rPr>
                <a:t>情境</a:t>
              </a:r>
            </a:p>
          </p:txBody>
        </p:sp>
        <p:sp>
          <p:nvSpPr>
            <p:cNvPr id="8" name="文本框 68">
              <a:extLst>
                <a:ext uri="{FF2B5EF4-FFF2-40B4-BE49-F238E27FC236}">
                  <a16:creationId xmlns:a16="http://schemas.microsoft.com/office/drawing/2014/main" id="{CF5AED5D-526E-4977-BF3F-C4C8E3F2AB01}"/>
                </a:ext>
              </a:extLst>
            </p:cNvPr>
            <p:cNvSpPr txBox="1"/>
            <p:nvPr/>
          </p:nvSpPr>
          <p:spPr>
            <a:xfrm>
              <a:off x="3204148" y="1527052"/>
              <a:ext cx="168759" cy="177734"/>
            </a:xfrm>
            <a:prstGeom prst="rect">
              <a:avLst/>
            </a:prstGeom>
            <a:noFill/>
          </p:spPr>
          <p:txBody>
            <a:bodyPr vert="eaVert" wrap="none">
              <a:spAutoFit/>
            </a:bodyPr>
            <a:lstStyle/>
            <a:p>
              <a:pPr>
                <a:defRPr/>
              </a:pPr>
              <a:r>
                <a:rPr lang="zh-CN" altLang="en-US" sz="1013" dirty="0">
                  <a:solidFill>
                    <a:schemeClr val="bg1"/>
                  </a:solidFill>
                  <a:latin typeface="微软雅黑" panose="020B0503020204020204" pitchFamily="34" charset="-122"/>
                  <a:ea typeface="微软雅黑" panose="020B0503020204020204" pitchFamily="34" charset="-122"/>
                </a:rPr>
                <a:t>经验</a:t>
              </a:r>
            </a:p>
          </p:txBody>
        </p:sp>
      </p:grpSp>
    </p:spTree>
    <p:extLst>
      <p:ext uri="{BB962C8B-B14F-4D97-AF65-F5344CB8AC3E}">
        <p14:creationId xmlns:p14="http://schemas.microsoft.com/office/powerpoint/2010/main" val="371379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765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683C20-015E-424A-BF9F-663E82BE2FB2}"/>
              </a:ext>
            </a:extLst>
          </p:cNvPr>
          <p:cNvSpPr txBox="1"/>
          <p:nvPr/>
        </p:nvSpPr>
        <p:spPr>
          <a:xfrm>
            <a:off x="420961" y="101034"/>
            <a:ext cx="2350323" cy="461665"/>
          </a:xfrm>
          <a:prstGeom prst="rect">
            <a:avLst/>
          </a:prstGeom>
        </p:spPr>
        <p:txBody>
          <a:bodyPr vert="horz" lIns="61208" tIns="30604" rIns="61208" bIns="30604" rtlCol="0" anchor="ctr">
            <a:noAutofit/>
          </a:bodyPr>
          <a:lstStyle>
            <a:defPPr>
              <a:defRPr lang="zh-CN"/>
            </a:defPPr>
            <a:lvl1pPr defTabSz="816061">
              <a:spcBef>
                <a:spcPct val="0"/>
              </a:spcBef>
              <a:buNone/>
              <a:defRPr sz="2400" b="1">
                <a:solidFill>
                  <a:schemeClr val="tx1">
                    <a:lumMod val="75000"/>
                    <a:lumOff val="25000"/>
                  </a:schemeClr>
                </a:solidFill>
                <a:latin typeface="SimHei" charset="-122"/>
                <a:ea typeface="SimHei" charset="-122"/>
                <a:cs typeface="SimHei" charset="-122"/>
              </a:defRPr>
            </a:lvl1pPr>
          </a:lstStyle>
          <a:p>
            <a:r>
              <a:rPr lang="zh-CN" altLang="en-US" b="0" dirty="0">
                <a:latin typeface="微软雅黑" panose="020B0503020204020204" pitchFamily="34" charset="-122"/>
                <a:ea typeface="微软雅黑" panose="020B0503020204020204" pitchFamily="34" charset="-122"/>
              </a:rPr>
              <a:t>鱼牛与建构主义</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6840"/>
            <a:ext cx="4514138" cy="2909111"/>
          </a:xfrm>
          <a:prstGeom prst="rect">
            <a:avLst/>
          </a:prstGeom>
        </p:spPr>
      </p:pic>
      <p:sp>
        <p:nvSpPr>
          <p:cNvPr id="5" name="矩形 4"/>
          <p:cNvSpPr/>
          <p:nvPr/>
        </p:nvSpPr>
        <p:spPr>
          <a:xfrm>
            <a:off x="4514139" y="1216840"/>
            <a:ext cx="4629862" cy="2909111"/>
          </a:xfrm>
          <a:prstGeom prst="rect">
            <a:avLst/>
          </a:prstGeom>
          <a:solidFill>
            <a:schemeClr val="bg1"/>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nSpc>
                <a:spcPct val="170000"/>
              </a:lnSpc>
              <a:buNone/>
              <a:defRPr/>
            </a:pPr>
            <a:endParaRPr lang="zh-CN" altLang="en-US" sz="1000" dirty="0">
              <a:solidFill>
                <a:schemeClr val="accent3">
                  <a:lumMod val="5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638907" y="1585481"/>
            <a:ext cx="4375739" cy="2142638"/>
          </a:xfrm>
          <a:prstGeom prst="rect">
            <a:avLst/>
          </a:prstGeom>
          <a:noFill/>
        </p:spPr>
        <p:txBody>
          <a:bodyPr wrap="square" rtlCol="0">
            <a:spAutoFit/>
          </a:bodyPr>
          <a:lstStyle/>
          <a:p>
            <a:pPr>
              <a:lnSpc>
                <a:spcPct val="150000"/>
              </a:lnSpc>
            </a:pPr>
            <a:r>
              <a:rPr lang="zh-CN" altLang="zh-CN" sz="1000" dirty="0">
                <a:solidFill>
                  <a:schemeClr val="accent3">
                    <a:lumMod val="50000"/>
                  </a:schemeClr>
                </a:solidFill>
                <a:latin typeface="微软雅黑" panose="020B0503020204020204" pitchFamily="34" charset="-122"/>
                <a:ea typeface="微软雅黑" panose="020B0503020204020204" pitchFamily="34" charset="-122"/>
              </a:rPr>
              <a:t>德国的一则关于“鱼牛”的童话。说的是在一个小池塘里住着鱼和青蛙，他们是一对好朋友。他们听说外面的世界好精彩，都想出去看看。鱼由于自己不能离开水而生活，只好让青蛙一个人走了。这天，青蛙回来了，鱼迫不急待地向他询问外面的情况。青蛙告诉鱼，外面有很多新奇有趣的东西。“比如说牛吧，”青蛙说：“这真是一种奇怪的动物，它的身体很大，头上长着两个犄角，吃青草为生，身上有着黑白相间的斑点，长着四只粗壮的腿，还有大大的乳房”。鱼惊叫道：“哇，好怪哟！”，同时脑海里即刻勾画出她心目中的“牛”的形象：一个大大的鱼身子，头上长着两个犄角，嘴里吃着青草。</a:t>
            </a:r>
            <a:endParaRPr lang="zh-CN" altLang="en-US" sz="1000" dirty="0">
              <a:solidFill>
                <a:schemeClr val="accent3">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2095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DF170-2A83-4D3C-954E-F5BE76691123}"/>
              </a:ext>
            </a:extLst>
          </p:cNvPr>
          <p:cNvSpPr txBox="1">
            <a:spLocks/>
          </p:cNvSpPr>
          <p:nvPr/>
        </p:nvSpPr>
        <p:spPr>
          <a:xfrm>
            <a:off x="2374349" y="677863"/>
            <a:ext cx="6577850" cy="4210832"/>
          </a:xfrm>
          <a:prstGeom prst="rect">
            <a:avLst/>
          </a:prstGeom>
          <a:ln w="57150">
            <a:noFill/>
          </a:ln>
        </p:spPr>
        <p:txBody>
          <a:bodyPr vert="horz" lIns="81610" tIns="40805" rIns="81610" bIns="40805" rtlCol="0">
            <a:normAutofit/>
          </a:bodyPr>
          <a:lstStyle>
            <a:lvl1pPr marL="229517" indent="0" defTabSz="612046">
              <a:lnSpc>
                <a:spcPct val="170000"/>
              </a:lnSpc>
              <a:spcBef>
                <a:spcPct val="20000"/>
              </a:spcBef>
              <a:buFont typeface="Arial" pitchFamily="34" charset="0"/>
              <a:buNone/>
              <a:defRPr sz="1200" b="0">
                <a:solidFill>
                  <a:schemeClr val="accent3">
                    <a:lumMod val="50000"/>
                  </a:schemeClr>
                </a:solidFill>
                <a:latin typeface="微软雅黑"/>
                <a:ea typeface="微软雅黑"/>
                <a:cs typeface="微软雅黑"/>
              </a:defRPr>
            </a:lvl1pPr>
            <a:lvl2pPr marL="497288" indent="-191264" defTabSz="612046">
              <a:lnSpc>
                <a:spcPct val="120000"/>
              </a:lnSpc>
              <a:spcBef>
                <a:spcPct val="20000"/>
              </a:spcBef>
              <a:buFont typeface="Arial" pitchFamily="34" charset="0"/>
              <a:buChar char="–"/>
              <a:defRPr sz="1600" b="0">
                <a:latin typeface="微软雅黑"/>
                <a:ea typeface="微软雅黑"/>
                <a:cs typeface="微软雅黑"/>
              </a:defRPr>
            </a:lvl2pPr>
            <a:lvl3pPr marL="765058" indent="-153012" defTabSz="612046">
              <a:lnSpc>
                <a:spcPct val="120000"/>
              </a:lnSpc>
              <a:spcBef>
                <a:spcPct val="20000"/>
              </a:spcBef>
              <a:buFont typeface="Arial" pitchFamily="34" charset="0"/>
              <a:buChar char="•"/>
              <a:defRPr sz="1300" b="0">
                <a:latin typeface="微软雅黑"/>
                <a:ea typeface="微软雅黑"/>
                <a:cs typeface="微软雅黑"/>
              </a:defRPr>
            </a:lvl3pPr>
            <a:lvl4pPr marL="1071080" indent="-153012" defTabSz="612046">
              <a:lnSpc>
                <a:spcPct val="120000"/>
              </a:lnSpc>
              <a:spcBef>
                <a:spcPct val="20000"/>
              </a:spcBef>
              <a:buFont typeface="Arial" pitchFamily="34" charset="0"/>
              <a:buChar char="–"/>
              <a:defRPr sz="1200" b="0">
                <a:latin typeface="微软雅黑"/>
                <a:ea typeface="微软雅黑"/>
                <a:cs typeface="微软雅黑"/>
              </a:defRPr>
            </a:lvl4pPr>
            <a:lvl5pPr marL="1377103" indent="-153012" defTabSz="612046">
              <a:lnSpc>
                <a:spcPct val="120000"/>
              </a:lnSpc>
              <a:spcBef>
                <a:spcPct val="20000"/>
              </a:spcBef>
              <a:buFont typeface="Arial" pitchFamily="34" charset="0"/>
              <a:buChar char="»"/>
              <a:defRPr sz="1200" b="0">
                <a:latin typeface="微软雅黑"/>
                <a:ea typeface="微软雅黑"/>
                <a:cs typeface="微软雅黑"/>
              </a:defRPr>
            </a:lvl5pPr>
            <a:lvl6pPr marL="1683124" indent="-153012" defTabSz="612046">
              <a:spcBef>
                <a:spcPct val="20000"/>
              </a:spcBef>
              <a:buFont typeface="Arial" pitchFamily="34" charset="0"/>
              <a:buChar char="•"/>
              <a:defRPr sz="1300"/>
            </a:lvl6pPr>
            <a:lvl7pPr marL="1989147" indent="-153012" defTabSz="612046">
              <a:spcBef>
                <a:spcPct val="20000"/>
              </a:spcBef>
              <a:buFont typeface="Arial" pitchFamily="34" charset="0"/>
              <a:buChar char="•"/>
              <a:defRPr sz="1300"/>
            </a:lvl7pPr>
            <a:lvl8pPr marL="2295170" indent="-153012" defTabSz="612046">
              <a:spcBef>
                <a:spcPct val="20000"/>
              </a:spcBef>
              <a:buFont typeface="Arial" pitchFamily="34" charset="0"/>
              <a:buChar char="•"/>
              <a:defRPr sz="1300"/>
            </a:lvl8pPr>
            <a:lvl9pPr marL="2601194" indent="-153012" defTabSz="612046">
              <a:spcBef>
                <a:spcPct val="20000"/>
              </a:spcBef>
              <a:buFont typeface="Arial" pitchFamily="34" charset="0"/>
              <a:buChar char="•"/>
              <a:defRPr sz="1300"/>
            </a:lvl9pPr>
          </a:lstStyle>
          <a:p>
            <a:r>
              <a:rPr lang="en-US" altLang="zh-CN" sz="1400" dirty="0"/>
              <a:t> </a:t>
            </a:r>
            <a:r>
              <a:rPr lang="zh-CN" altLang="zh-CN" sz="1400" dirty="0"/>
              <a:t>鱼脑中的牛形象（我们姑且称之为“鱼牛”）在客观上当然是错误的，但对于鱼来说却是合理的，因为它根据从青蛙那里得到的关于牛的部分信息，从本体出发，将新信息与自己头脑中已有的知识相结合，构建出了“鱼牛”形象。这体现了建构主义的一个重要结论：</a:t>
            </a:r>
            <a:endParaRPr lang="en-US" altLang="zh-CN" sz="1400" dirty="0"/>
          </a:p>
          <a:p>
            <a:br>
              <a:rPr lang="en-US" altLang="zh-CN" sz="1400" dirty="0"/>
            </a:br>
            <a:r>
              <a:rPr lang="en-US" altLang="zh-CN" sz="1400" dirty="0"/>
              <a:t>        </a:t>
            </a:r>
            <a:r>
              <a:rPr lang="zh-CN" altLang="zh-CN" sz="1400" dirty="0"/>
              <a:t>理解依赖于个人经验，即由于人们对于世界的经验各不相同，人们对于世界的看法也必然会各不相同。知识是个体与外部环境交互作用的结果，人们对事物的理解与个体的先前经验有关，因而对知识正误的判断只能是相对的；知识不是通过教师传授得到，而是学习者在与情景的交互作用过程中自行建构的，因而学生应该处于中心地位，教师是学习的帮助者。因而建构主义的学习理论强调“知识建构”。</a:t>
            </a:r>
            <a:endParaRPr lang="zh-CN" altLang="en-US" sz="1400" dirty="0"/>
          </a:p>
        </p:txBody>
      </p:sp>
      <p:sp>
        <p:nvSpPr>
          <p:cNvPr id="3" name="TextBox 5">
            <a:extLst>
              <a:ext uri="{FF2B5EF4-FFF2-40B4-BE49-F238E27FC236}">
                <a16:creationId xmlns:a16="http://schemas.microsoft.com/office/drawing/2014/main" id="{05B287E2-3729-4932-B845-3F1F6C281210}"/>
              </a:ext>
            </a:extLst>
          </p:cNvPr>
          <p:cNvSpPr txBox="1"/>
          <p:nvPr/>
        </p:nvSpPr>
        <p:spPr>
          <a:xfrm>
            <a:off x="420963" y="105494"/>
            <a:ext cx="2350323" cy="461665"/>
          </a:xfrm>
          <a:prstGeom prst="rect">
            <a:avLst/>
          </a:prstGeom>
        </p:spPr>
        <p:txBody>
          <a:bodyPr vert="horz" lIns="61208" tIns="30604" rIns="61208" bIns="30604" rtlCol="0" anchor="ctr">
            <a:noAutofit/>
          </a:bodyPr>
          <a:lstStyle>
            <a:defPPr>
              <a:defRPr lang="zh-CN"/>
            </a:defPPr>
            <a:lvl1pPr defTabSz="816061">
              <a:spcBef>
                <a:spcPct val="0"/>
              </a:spcBef>
              <a:buNone/>
              <a:defRPr sz="2400" b="1">
                <a:solidFill>
                  <a:schemeClr val="tx1">
                    <a:lumMod val="75000"/>
                    <a:lumOff val="25000"/>
                  </a:schemeClr>
                </a:solidFill>
                <a:latin typeface="SimHei" charset="-122"/>
                <a:ea typeface="SimHei" charset="-122"/>
                <a:cs typeface="SimHei" charset="-122"/>
              </a:defRPr>
            </a:lvl1pPr>
          </a:lstStyle>
          <a:p>
            <a:r>
              <a:rPr lang="zh-CN" altLang="en-US" b="0" dirty="0">
                <a:latin typeface="微软雅黑" panose="020B0503020204020204" pitchFamily="34" charset="-122"/>
                <a:ea typeface="微软雅黑" panose="020B0503020204020204" pitchFamily="34" charset="-122"/>
              </a:rPr>
              <a:t>鱼牛与建构主义</a:t>
            </a:r>
          </a:p>
        </p:txBody>
      </p:sp>
      <p:grpSp>
        <p:nvGrpSpPr>
          <p:cNvPr id="8" name="组合 7"/>
          <p:cNvGrpSpPr/>
          <p:nvPr/>
        </p:nvGrpSpPr>
        <p:grpSpPr>
          <a:xfrm>
            <a:off x="191801" y="677863"/>
            <a:ext cx="2329603" cy="2110314"/>
            <a:chOff x="-19050" y="0"/>
            <a:chExt cx="3718023" cy="3368040"/>
          </a:xfrm>
        </p:grpSpPr>
        <p:sp>
          <p:nvSpPr>
            <p:cNvPr id="4" name="椭圆 3"/>
            <p:cNvSpPr/>
            <p:nvPr/>
          </p:nvSpPr>
          <p:spPr>
            <a:xfrm>
              <a:off x="-19050" y="0"/>
              <a:ext cx="2362200" cy="2362200"/>
            </a:xfrm>
            <a:prstGeom prst="ellipse">
              <a:avLst/>
            </a:prstGeom>
            <a:solidFill>
              <a:srgbClr val="267FAB">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432685" y="1291649"/>
              <a:ext cx="1266288" cy="1266288"/>
            </a:xfrm>
            <a:prstGeom prst="ellipse">
              <a:avLst/>
            </a:prstGeom>
            <a:solidFill>
              <a:srgbClr val="F69E08">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42950" y="1805940"/>
              <a:ext cx="1562100" cy="156210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0964" y="2225040"/>
              <a:ext cx="603886" cy="60388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518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txBox="1">
            <a:spLocks/>
          </p:cNvSpPr>
          <p:nvPr/>
        </p:nvSpPr>
        <p:spPr>
          <a:xfrm>
            <a:off x="976892" y="84843"/>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dirty="0">
                <a:solidFill>
                  <a:schemeClr val="tx1">
                    <a:lumMod val="75000"/>
                    <a:lumOff val="25000"/>
                  </a:schemeClr>
                </a:solidFill>
                <a:latin typeface="SimHei" charset="-122"/>
                <a:ea typeface="SimHei" charset="-122"/>
                <a:cs typeface="SimHei" charset="-122"/>
              </a:rPr>
              <a:t>建构主义的知识观</a:t>
            </a:r>
          </a:p>
          <a:p>
            <a:pPr algn="l"/>
            <a:br>
              <a:rPr lang="zh-CN" altLang="en-US" sz="2400" dirty="0">
                <a:solidFill>
                  <a:schemeClr val="bg1"/>
                </a:solidFill>
                <a:latin typeface="SimHei" charset="-122"/>
                <a:ea typeface="SimHei" charset="-122"/>
                <a:cs typeface="SimHei" charset="-122"/>
              </a:rPr>
            </a:br>
            <a:endParaRPr lang="zh-CN" altLang="en-US" sz="2400" dirty="0"/>
          </a:p>
        </p:txBody>
      </p:sp>
      <p:sp>
        <p:nvSpPr>
          <p:cNvPr id="6" name="剪去对角的矩形 5"/>
          <p:cNvSpPr/>
          <p:nvPr/>
        </p:nvSpPr>
        <p:spPr>
          <a:xfrm>
            <a:off x="593748" y="1396272"/>
            <a:ext cx="2460934" cy="2184977"/>
          </a:xfrm>
          <a:prstGeom prst="snip2Diag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知识并不客观</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在具体问题、具体情境中再创造</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
        <p:nvSpPr>
          <p:cNvPr id="7" name="剪去对角的矩形 6"/>
          <p:cNvSpPr/>
          <p:nvPr/>
        </p:nvSpPr>
        <p:spPr>
          <a:xfrm>
            <a:off x="3326058" y="1395327"/>
            <a:ext cx="2460935" cy="2186867"/>
          </a:xfrm>
          <a:prstGeom prst="snip2DiagRect">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知识是动态的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将伴随人的认知升级</a:t>
            </a:r>
          </a:p>
        </p:txBody>
      </p:sp>
      <p:sp>
        <p:nvSpPr>
          <p:cNvPr id="8" name="剪去对角的矩形 7"/>
          <p:cNvSpPr/>
          <p:nvPr/>
        </p:nvSpPr>
        <p:spPr>
          <a:xfrm>
            <a:off x="6060260" y="1416607"/>
            <a:ext cx="2459044" cy="2186867"/>
          </a:xfrm>
          <a:prstGeom prst="snip2DiagRect">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知识不以实体形式存在</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存在于学习者的经验中</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Tree>
    <p:extLst>
      <p:ext uri="{BB962C8B-B14F-4D97-AF65-F5344CB8AC3E}">
        <p14:creationId xmlns:p14="http://schemas.microsoft.com/office/powerpoint/2010/main" val="396466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4">
            <a:extLst>
              <a:ext uri="{FF2B5EF4-FFF2-40B4-BE49-F238E27FC236}">
                <a16:creationId xmlns:a16="http://schemas.microsoft.com/office/drawing/2014/main" id="{7369DCBD-941F-4890-8E16-95EDAA1707E4}"/>
              </a:ext>
            </a:extLst>
          </p:cNvPr>
          <p:cNvSpPr/>
          <p:nvPr/>
        </p:nvSpPr>
        <p:spPr>
          <a:xfrm>
            <a:off x="1352290" y="1234312"/>
            <a:ext cx="2771019" cy="1227189"/>
          </a:xfrm>
          <a:prstGeom prst="roundRect">
            <a:avLst/>
          </a:prstGeom>
          <a:noFill/>
          <a:ln>
            <a:solidFill>
              <a:srgbClr val="41CB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Hei" charset="-122"/>
                <a:ea typeface="SimHei" charset="-122"/>
                <a:cs typeface="SimHei" charset="-122"/>
                <a:sym typeface="Arial" panose="020B0604020202020204" pitchFamily="34" charset="0"/>
              </a:rPr>
              <a:t>学习是学生以自己原有的知识经验为基础的 主动建构知识的过程</a:t>
            </a:r>
            <a:endParaRPr lang="zh-CN" altLang="en-US" sz="1600" dirty="0">
              <a:solidFill>
                <a:schemeClr val="tx1">
                  <a:lumMod val="65000"/>
                  <a:lumOff val="35000"/>
                </a:schemeClr>
              </a:solidFill>
              <a:latin typeface="SimHei" charset="-122"/>
              <a:ea typeface="SimHei" charset="-122"/>
              <a:cs typeface="SimHei" charset="-122"/>
            </a:endParaRPr>
          </a:p>
        </p:txBody>
      </p:sp>
      <p:sp>
        <p:nvSpPr>
          <p:cNvPr id="7" name="圆角矩形 5">
            <a:extLst>
              <a:ext uri="{FF2B5EF4-FFF2-40B4-BE49-F238E27FC236}">
                <a16:creationId xmlns:a16="http://schemas.microsoft.com/office/drawing/2014/main" id="{09BBC360-800C-46F6-9976-5FDA421B5EFD}"/>
              </a:ext>
            </a:extLst>
          </p:cNvPr>
          <p:cNvSpPr/>
          <p:nvPr/>
        </p:nvSpPr>
        <p:spPr>
          <a:xfrm>
            <a:off x="5020692" y="1234312"/>
            <a:ext cx="2771019" cy="1227189"/>
          </a:xfrm>
          <a:prstGeom prst="roundRect">
            <a:avLst/>
          </a:prstGeom>
          <a:noFill/>
          <a:ln>
            <a:solidFill>
              <a:srgbClr val="41CB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Hei" charset="-122"/>
                <a:ea typeface="SimHei" charset="-122"/>
                <a:cs typeface="SimHei" charset="-122"/>
                <a:sym typeface="Arial" panose="020B0604020202020204" pitchFamily="34" charset="0"/>
              </a:rPr>
              <a:t>学习发生在一定的社会文化背景下，借助其他人的帮助（教师和学习伙伴）完成</a:t>
            </a:r>
            <a:endParaRPr lang="en-US" altLang="zh-CN" sz="1600" dirty="0">
              <a:solidFill>
                <a:schemeClr val="tx1">
                  <a:lumMod val="65000"/>
                  <a:lumOff val="35000"/>
                </a:schemeClr>
              </a:solidFill>
              <a:latin typeface="SimHei" charset="-122"/>
              <a:ea typeface="SimHei" charset="-122"/>
              <a:cs typeface="SimHei" charset="-122"/>
              <a:sym typeface="Arial" panose="020B0604020202020204" pitchFamily="34" charset="0"/>
            </a:endParaRPr>
          </a:p>
        </p:txBody>
      </p:sp>
      <p:sp>
        <p:nvSpPr>
          <p:cNvPr id="8" name="圆角矩形 6">
            <a:extLst>
              <a:ext uri="{FF2B5EF4-FFF2-40B4-BE49-F238E27FC236}">
                <a16:creationId xmlns:a16="http://schemas.microsoft.com/office/drawing/2014/main" id="{F06DA22A-836B-4B79-9BB7-69C0DAAE695C}"/>
              </a:ext>
            </a:extLst>
          </p:cNvPr>
          <p:cNvSpPr/>
          <p:nvPr/>
        </p:nvSpPr>
        <p:spPr>
          <a:xfrm>
            <a:off x="1295573" y="3463134"/>
            <a:ext cx="1375917" cy="634259"/>
          </a:xfrm>
          <a:prstGeom prst="round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SimHei" charset="-122"/>
                <a:ea typeface="SimHei" charset="-122"/>
                <a:cs typeface="SimHei" charset="-122"/>
              </a:rPr>
              <a:t>学习者建构自己的理解</a:t>
            </a:r>
          </a:p>
        </p:txBody>
      </p:sp>
      <p:sp>
        <p:nvSpPr>
          <p:cNvPr id="9" name="圆角矩形 7">
            <a:extLst>
              <a:ext uri="{FF2B5EF4-FFF2-40B4-BE49-F238E27FC236}">
                <a16:creationId xmlns:a16="http://schemas.microsoft.com/office/drawing/2014/main" id="{A7572FAE-D069-4194-AD24-F7B599A63498}"/>
              </a:ext>
            </a:extLst>
          </p:cNvPr>
          <p:cNvSpPr/>
          <p:nvPr/>
        </p:nvSpPr>
        <p:spPr>
          <a:xfrm>
            <a:off x="3010291" y="3461609"/>
            <a:ext cx="1375917" cy="637309"/>
          </a:xfrm>
          <a:prstGeom prst="round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SimHei" charset="-122"/>
                <a:ea typeface="SimHei" charset="-122"/>
                <a:cs typeface="SimHei" charset="-122"/>
              </a:rPr>
              <a:t>新的学习依靠先有的经验</a:t>
            </a:r>
          </a:p>
        </p:txBody>
      </p:sp>
      <p:sp>
        <p:nvSpPr>
          <p:cNvPr id="11" name="圆角矩形 9">
            <a:extLst>
              <a:ext uri="{FF2B5EF4-FFF2-40B4-BE49-F238E27FC236}">
                <a16:creationId xmlns:a16="http://schemas.microsoft.com/office/drawing/2014/main" id="{F9FA26EA-2B0B-4BCB-839B-EFA7879E4349}"/>
              </a:ext>
            </a:extLst>
          </p:cNvPr>
          <p:cNvSpPr/>
          <p:nvPr/>
        </p:nvSpPr>
        <p:spPr>
          <a:xfrm>
            <a:off x="4725009" y="3461609"/>
            <a:ext cx="1375917" cy="637309"/>
          </a:xfrm>
          <a:prstGeom prst="round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SimHei" charset="-122"/>
                <a:ea typeface="SimHei" charset="-122"/>
                <a:cs typeface="SimHei" charset="-122"/>
              </a:rPr>
              <a:t>社会性的互动可促进学习</a:t>
            </a:r>
          </a:p>
        </p:txBody>
      </p:sp>
      <p:sp>
        <p:nvSpPr>
          <p:cNvPr id="12" name="圆角矩形 11">
            <a:extLst>
              <a:ext uri="{FF2B5EF4-FFF2-40B4-BE49-F238E27FC236}">
                <a16:creationId xmlns:a16="http://schemas.microsoft.com/office/drawing/2014/main" id="{A221E5DB-392A-4953-80E6-8656809613E4}"/>
              </a:ext>
            </a:extLst>
          </p:cNvPr>
          <p:cNvSpPr/>
          <p:nvPr/>
        </p:nvSpPr>
        <p:spPr>
          <a:xfrm>
            <a:off x="6439726" y="3461609"/>
            <a:ext cx="1375917" cy="637309"/>
          </a:xfrm>
          <a:prstGeom prst="roundRect">
            <a:avLst/>
          </a:prstGeom>
          <a:solidFill>
            <a:srgbClr val="30AD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SimHei" charset="-122"/>
                <a:ea typeface="SimHei" charset="-122"/>
                <a:cs typeface="SimHei" charset="-122"/>
              </a:rPr>
              <a:t>意义学习发生在真实的学习任务中</a:t>
            </a:r>
          </a:p>
        </p:txBody>
      </p:sp>
      <p:sp>
        <p:nvSpPr>
          <p:cNvPr id="13" name="标题 4"/>
          <p:cNvSpPr txBox="1">
            <a:spLocks/>
          </p:cNvSpPr>
          <p:nvPr/>
        </p:nvSpPr>
        <p:spPr>
          <a:xfrm>
            <a:off x="423791" y="111606"/>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建构主义的学习观</a:t>
            </a:r>
            <a:br>
              <a:rPr lang="zh-CN" altLang="en-US" sz="2400" b="0" dirty="0">
                <a:solidFill>
                  <a:schemeClr val="tx1">
                    <a:lumMod val="75000"/>
                    <a:lumOff val="25000"/>
                  </a:schemeClr>
                </a:solidFill>
                <a:cs typeface="SimHei" charset="-122"/>
              </a:rPr>
            </a:br>
            <a:endParaRPr lang="zh-CN" altLang="en-US" sz="2400" b="0" dirty="0">
              <a:solidFill>
                <a:schemeClr val="tx1">
                  <a:lumMod val="75000"/>
                  <a:lumOff val="25000"/>
                </a:schemeClr>
              </a:solidFill>
              <a:cs typeface="SimHei" charset="-122"/>
            </a:endParaRPr>
          </a:p>
        </p:txBody>
      </p:sp>
      <p:sp>
        <p:nvSpPr>
          <p:cNvPr id="14" name="箭头: 上 8">
            <a:extLst>
              <a:ext uri="{FF2B5EF4-FFF2-40B4-BE49-F238E27FC236}">
                <a16:creationId xmlns:a16="http://schemas.microsoft.com/office/drawing/2014/main" id="{0FE114A8-1B97-46E0-860B-B8B7B8549982}"/>
              </a:ext>
            </a:extLst>
          </p:cNvPr>
          <p:cNvSpPr/>
          <p:nvPr/>
        </p:nvSpPr>
        <p:spPr>
          <a:xfrm rot="10800000">
            <a:off x="4386208" y="2650142"/>
            <a:ext cx="368249" cy="343704"/>
          </a:xfrm>
          <a:prstGeom prst="upArrow">
            <a:avLst/>
          </a:prstGeom>
          <a:solidFill>
            <a:srgbClr val="41C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2">
                  <a:lumMod val="75000"/>
                </a:schemeClr>
              </a:solidFill>
            </a:endParaRPr>
          </a:p>
        </p:txBody>
      </p:sp>
    </p:spTree>
    <p:extLst>
      <p:ext uri="{BB962C8B-B14F-4D97-AF65-F5344CB8AC3E}">
        <p14:creationId xmlns:p14="http://schemas.microsoft.com/office/powerpoint/2010/main" val="377450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503F9BD2-2354-414A-92D1-737D80D37DD1}"/>
              </a:ext>
            </a:extLst>
          </p:cNvPr>
          <p:cNvSpPr/>
          <p:nvPr/>
        </p:nvSpPr>
        <p:spPr>
          <a:xfrm>
            <a:off x="931736" y="1253283"/>
            <a:ext cx="3577018" cy="585156"/>
          </a:xfrm>
          <a:prstGeom prst="rect">
            <a:avLst/>
          </a:prstGeom>
          <a:solidFill>
            <a:srgbClr val="30ADAA"/>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34355F1-016D-440F-B2D8-EA2BA32E60A4}"/>
              </a:ext>
            </a:extLst>
          </p:cNvPr>
          <p:cNvSpPr/>
          <p:nvPr/>
        </p:nvSpPr>
        <p:spPr>
          <a:xfrm>
            <a:off x="4663002" y="1253281"/>
            <a:ext cx="3532731" cy="585157"/>
          </a:xfrm>
          <a:prstGeom prst="rect">
            <a:avLst/>
          </a:prstGeom>
          <a:solidFill>
            <a:srgbClr val="00B0F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B61B364-2AC4-4A74-8875-0F87C146B3DB}"/>
              </a:ext>
            </a:extLst>
          </p:cNvPr>
          <p:cNvSpPr txBox="1"/>
          <p:nvPr/>
        </p:nvSpPr>
        <p:spPr>
          <a:xfrm>
            <a:off x="1952957" y="1396116"/>
            <a:ext cx="1636933"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传统教学观</a:t>
            </a:r>
          </a:p>
        </p:txBody>
      </p:sp>
      <p:sp>
        <p:nvSpPr>
          <p:cNvPr id="11" name="文本框 10">
            <a:extLst>
              <a:ext uri="{FF2B5EF4-FFF2-40B4-BE49-F238E27FC236}">
                <a16:creationId xmlns:a16="http://schemas.microsoft.com/office/drawing/2014/main" id="{4A388C7E-3C1E-425E-9838-CE75F9B6DFFC}"/>
              </a:ext>
            </a:extLst>
          </p:cNvPr>
          <p:cNvSpPr txBox="1"/>
          <p:nvPr/>
        </p:nvSpPr>
        <p:spPr>
          <a:xfrm>
            <a:off x="5565744" y="1396116"/>
            <a:ext cx="1636933" cy="307777"/>
          </a:xfrm>
          <a:prstGeom prst="rect">
            <a:avLst/>
          </a:prstGeom>
          <a:noFill/>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cs typeface="SimHei" charset="-122"/>
              </a:rPr>
              <a:t>建构主义教学观</a:t>
            </a:r>
          </a:p>
        </p:txBody>
      </p:sp>
      <p:sp>
        <p:nvSpPr>
          <p:cNvPr id="12" name="矩形 11">
            <a:extLst>
              <a:ext uri="{FF2B5EF4-FFF2-40B4-BE49-F238E27FC236}">
                <a16:creationId xmlns:a16="http://schemas.microsoft.com/office/drawing/2014/main" id="{239407A8-DED0-48CF-A05C-004BE4663CDD}"/>
              </a:ext>
            </a:extLst>
          </p:cNvPr>
          <p:cNvSpPr/>
          <p:nvPr/>
        </p:nvSpPr>
        <p:spPr>
          <a:xfrm>
            <a:off x="931736" y="2220386"/>
            <a:ext cx="3628908" cy="307777"/>
          </a:xfrm>
          <a:prstGeom prst="rect">
            <a:avLst/>
          </a:prstGeom>
        </p:spPr>
        <p:txBody>
          <a:bodyPr wrap="square" anchor="ctr">
            <a:spAutoFit/>
          </a:bodyPr>
          <a:lstStyle/>
          <a:p>
            <a:pPr marL="285750" indent="-285750">
              <a:buSzPct val="110000"/>
              <a:buFont typeface="Wingdings" panose="05000000000000000000" pitchFamily="2" charset="2"/>
              <a:buChar char="l"/>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建立在客观主义、归纳主义基础上</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
        <p:nvSpPr>
          <p:cNvPr id="14" name="矩形 13">
            <a:extLst>
              <a:ext uri="{FF2B5EF4-FFF2-40B4-BE49-F238E27FC236}">
                <a16:creationId xmlns:a16="http://schemas.microsoft.com/office/drawing/2014/main" id="{B2329EE4-55EA-4F64-8C73-E7E06FC077C1}"/>
              </a:ext>
            </a:extLst>
          </p:cNvPr>
          <p:cNvSpPr/>
          <p:nvPr/>
        </p:nvSpPr>
        <p:spPr>
          <a:xfrm>
            <a:off x="931736" y="2727207"/>
            <a:ext cx="3519816" cy="307777"/>
          </a:xfrm>
          <a:prstGeom prst="rect">
            <a:avLst/>
          </a:prstGeom>
        </p:spPr>
        <p:txBody>
          <a:bodyPr wrap="square" anchor="ctr">
            <a:spAutoFit/>
          </a:bodyPr>
          <a:lstStyle/>
          <a:p>
            <a:pPr marL="285750" indent="-285750">
              <a:buSzPct val="110000"/>
              <a:buFont typeface="Wingdings" panose="05000000000000000000" pitchFamily="2" charset="2"/>
              <a:buChar char="l"/>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教师把科学家们获得的知识传递给学生</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
        <p:nvSpPr>
          <p:cNvPr id="15" name="矩形 14">
            <a:extLst>
              <a:ext uri="{FF2B5EF4-FFF2-40B4-BE49-F238E27FC236}">
                <a16:creationId xmlns:a16="http://schemas.microsoft.com/office/drawing/2014/main" id="{99D6903D-2AE3-4222-BA3E-1697845DA841}"/>
              </a:ext>
            </a:extLst>
          </p:cNvPr>
          <p:cNvSpPr/>
          <p:nvPr/>
        </p:nvSpPr>
        <p:spPr>
          <a:xfrm>
            <a:off x="4698331" y="2220386"/>
            <a:ext cx="2627642" cy="307777"/>
          </a:xfrm>
          <a:prstGeom prst="rect">
            <a:avLst/>
          </a:prstGeom>
        </p:spPr>
        <p:txBody>
          <a:bodyPr wrap="none" anchor="ctr">
            <a:spAutoFit/>
          </a:bodyPr>
          <a:lstStyle/>
          <a:p>
            <a:pPr marL="285750" indent="-285750">
              <a:buSzPct val="110000"/>
              <a:buFont typeface="Wingdings" panose="05000000000000000000" pitchFamily="2" charset="2"/>
              <a:buChar char="l"/>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科学知识由认知者主动建构</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endParaRPr>
          </a:p>
        </p:txBody>
      </p:sp>
      <p:sp>
        <p:nvSpPr>
          <p:cNvPr id="16" name="矩形 15">
            <a:extLst>
              <a:ext uri="{FF2B5EF4-FFF2-40B4-BE49-F238E27FC236}">
                <a16:creationId xmlns:a16="http://schemas.microsoft.com/office/drawing/2014/main" id="{B4338E9E-5366-4E25-837B-8826D92EF1FA}"/>
              </a:ext>
            </a:extLst>
          </p:cNvPr>
          <p:cNvSpPr/>
          <p:nvPr/>
        </p:nvSpPr>
        <p:spPr>
          <a:xfrm>
            <a:off x="4698331" y="2716231"/>
            <a:ext cx="3497402" cy="523220"/>
          </a:xfrm>
          <a:prstGeom prst="rect">
            <a:avLst/>
          </a:prstGeom>
        </p:spPr>
        <p:txBody>
          <a:bodyPr wrap="square" anchor="ctr">
            <a:spAutoFit/>
          </a:bodyPr>
          <a:lstStyle/>
          <a:p>
            <a:pPr marL="285750" indent="-285750">
              <a:buSzPct val="110000"/>
              <a:buFont typeface="Wingdings" panose="05000000000000000000" pitchFamily="2" charset="2"/>
              <a:buChar char="l"/>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SimHei" charset="-122"/>
              </a:rPr>
              <a:t>老师搭建学习环境、组织学习活动、创设学习情境，促进学生主动地建构知识</a:t>
            </a:r>
          </a:p>
        </p:txBody>
      </p:sp>
      <p:sp>
        <p:nvSpPr>
          <p:cNvPr id="17" name="标题 4"/>
          <p:cNvSpPr txBox="1">
            <a:spLocks/>
          </p:cNvSpPr>
          <p:nvPr/>
        </p:nvSpPr>
        <p:spPr>
          <a:xfrm>
            <a:off x="432713" y="111605"/>
            <a:ext cx="7709913" cy="447647"/>
          </a:xfrm>
          <a:prstGeom prst="rect">
            <a:avLst/>
          </a:prstGeom>
        </p:spPr>
        <p:txBody>
          <a:bodyPr vert="horz" lIns="61208" tIns="30604" rIns="61208" bIns="30604" rtlCol="0">
            <a:noAutofit/>
          </a:bodyPr>
          <a:lstStyle>
            <a:lvl1pPr algn="ctr" defTabSz="816061" rtl="0" eaLnBrk="1" latinLnBrk="0" hangingPunct="1">
              <a:spcBef>
                <a:spcPct val="0"/>
              </a:spcBef>
              <a:buNone/>
              <a:defRPr lang="zh-CN" altLang="en-US" sz="3200" b="1" kern="1200">
                <a:solidFill>
                  <a:schemeClr val="tx1"/>
                </a:solidFill>
                <a:latin typeface="微软雅黑" pitchFamily="34" charset="-122"/>
                <a:ea typeface="微软雅黑" pitchFamily="34" charset="-122"/>
                <a:cs typeface="+mn-cs"/>
              </a:defRPr>
            </a:lvl1pPr>
          </a:lstStyle>
          <a:p>
            <a:pPr algn="l"/>
            <a:r>
              <a:rPr lang="zh-CN" altLang="en-US" sz="2400" b="0" dirty="0">
                <a:solidFill>
                  <a:schemeClr val="tx1">
                    <a:lumMod val="75000"/>
                    <a:lumOff val="25000"/>
                  </a:schemeClr>
                </a:solidFill>
                <a:cs typeface="SimHei" charset="-122"/>
              </a:rPr>
              <a:t>建构主义的教学观</a:t>
            </a:r>
            <a:br>
              <a:rPr lang="zh-CN" altLang="en-US" sz="2400" b="0" dirty="0">
                <a:solidFill>
                  <a:schemeClr val="tx1">
                    <a:lumMod val="75000"/>
                    <a:lumOff val="25000"/>
                  </a:schemeClr>
                </a:solidFill>
                <a:cs typeface="SimHei" charset="-122"/>
              </a:rPr>
            </a:br>
            <a:endParaRPr lang="zh-CN" altLang="en-US" sz="2400" b="0" dirty="0">
              <a:solidFill>
                <a:schemeClr val="tx1">
                  <a:lumMod val="75000"/>
                  <a:lumOff val="25000"/>
                </a:schemeClr>
              </a:solidFill>
              <a:cs typeface="SimHei" charset="-122"/>
            </a:endParaRPr>
          </a:p>
        </p:txBody>
      </p:sp>
      <p:grpSp>
        <p:nvGrpSpPr>
          <p:cNvPr id="2" name="组合 1"/>
          <p:cNvGrpSpPr/>
          <p:nvPr/>
        </p:nvGrpSpPr>
        <p:grpSpPr>
          <a:xfrm>
            <a:off x="4451552" y="2794137"/>
            <a:ext cx="5053740" cy="2186059"/>
            <a:chOff x="4163569" y="2257040"/>
            <a:chExt cx="7599528" cy="3287272"/>
          </a:xfrm>
        </p:grpSpPr>
        <p:sp>
          <p:nvSpPr>
            <p:cNvPr id="21" name="椭圆 20"/>
            <p:cNvSpPr/>
            <p:nvPr/>
          </p:nvSpPr>
          <p:spPr>
            <a:xfrm>
              <a:off x="4163569" y="5126806"/>
              <a:ext cx="417506" cy="41750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115197" y="2257040"/>
              <a:ext cx="1647900" cy="1647900"/>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745451" y="3463746"/>
              <a:ext cx="1147116" cy="1147116"/>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0256851" y="4862016"/>
              <a:ext cx="217476" cy="21747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877980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Other"/>
  <p:tag name="MH_ORDER" val="7"/>
</p:tagLst>
</file>

<file path=ppt/tags/tag9.xml><?xml version="1.0" encoding="utf-8"?>
<p:tagLst xmlns:a="http://schemas.openxmlformats.org/drawingml/2006/main" xmlns:r="http://schemas.openxmlformats.org/officeDocument/2006/relationships" xmlns:p="http://schemas.openxmlformats.org/presentationml/2006/main">
  <p:tag name="MH" val="20160603152931"/>
  <p:tag name="MH_LIBRARY" val="GRAPHIC"/>
  <p:tag name="MH_TYPE" val="SubTitle"/>
  <p:tag name="MH_ORDER" val="3"/>
</p:tagLst>
</file>

<file path=ppt/theme/theme1.xml><?xml version="1.0" encoding="utf-8"?>
<a:theme xmlns:a="http://schemas.openxmlformats.org/drawingml/2006/main" name="锐捷4-3-白-2014">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锐捷" id="{A9BF3609-BDD8-4250-B9AF-9463A5498F3D}" vid="{8A6D186E-F4D7-493A-8CA5-AD07B0A6171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13648</TotalTime>
  <Words>5344</Words>
  <Application>Microsoft Office PowerPoint</Application>
  <PresentationFormat>全屏显示(16:9)</PresentationFormat>
  <Paragraphs>524</Paragraphs>
  <Slides>41</Slides>
  <Notes>24</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新細明體</vt:lpstr>
      <vt:lpstr>等线</vt:lpstr>
      <vt:lpstr>SimHei</vt:lpstr>
      <vt:lpstr>宋体</vt:lpstr>
      <vt:lpstr>微软雅黑</vt:lpstr>
      <vt:lpstr>Arial</vt:lpstr>
      <vt:lpstr>Calibri</vt:lpstr>
      <vt:lpstr>Times New Roman</vt:lpstr>
      <vt:lpstr>Wingdings</vt:lpstr>
      <vt:lpstr>锐捷4-3-白-2014</vt:lpstr>
      <vt:lpstr>教学理论分享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基于学习理论提炼的关键点</vt:lpstr>
      <vt:lpstr>翻转课堂</vt:lpstr>
      <vt:lpstr>PowerPoint 演示文稿</vt:lpstr>
      <vt:lpstr>构建5C学习环境，助力课堂变革</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SXH</dc:creator>
  <cp:lastModifiedBy>SXH</cp:lastModifiedBy>
  <cp:revision>742</cp:revision>
  <dcterms:created xsi:type="dcterms:W3CDTF">2017-11-24T03:34:16Z</dcterms:created>
  <dcterms:modified xsi:type="dcterms:W3CDTF">2019-01-09T16:35:58Z</dcterms:modified>
</cp:coreProperties>
</file>